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2" r:id="rId1"/>
  </p:sldMasterIdLst>
  <p:sldIdLst>
    <p:sldId id="389" r:id="rId2"/>
    <p:sldId id="390" r:id="rId3"/>
    <p:sldId id="391" r:id="rId4"/>
    <p:sldId id="309" r:id="rId5"/>
    <p:sldId id="256" r:id="rId6"/>
    <p:sldId id="312" r:id="rId7"/>
    <p:sldId id="260" r:id="rId8"/>
    <p:sldId id="288" r:id="rId9"/>
    <p:sldId id="257" r:id="rId10"/>
    <p:sldId id="296" r:id="rId11"/>
    <p:sldId id="258" r:id="rId12"/>
    <p:sldId id="259" r:id="rId13"/>
    <p:sldId id="261" r:id="rId14"/>
    <p:sldId id="289" r:id="rId15"/>
    <p:sldId id="262" r:id="rId16"/>
    <p:sldId id="290" r:id="rId17"/>
    <p:sldId id="263" r:id="rId18"/>
    <p:sldId id="280" r:id="rId19"/>
    <p:sldId id="281" r:id="rId20"/>
    <p:sldId id="264" r:id="rId21"/>
    <p:sldId id="282" r:id="rId22"/>
    <p:sldId id="292" r:id="rId23"/>
    <p:sldId id="265" r:id="rId24"/>
    <p:sldId id="266" r:id="rId25"/>
    <p:sldId id="387" r:id="rId26"/>
    <p:sldId id="291" r:id="rId27"/>
    <p:sldId id="267" r:id="rId28"/>
    <p:sldId id="284" r:id="rId29"/>
    <p:sldId id="268" r:id="rId30"/>
    <p:sldId id="360" r:id="rId31"/>
    <p:sldId id="283" r:id="rId32"/>
    <p:sldId id="269" r:id="rId33"/>
    <p:sldId id="285" r:id="rId34"/>
    <p:sldId id="286" r:id="rId35"/>
    <p:sldId id="270" r:id="rId36"/>
    <p:sldId id="388" r:id="rId37"/>
    <p:sldId id="271" r:id="rId38"/>
    <p:sldId id="334" r:id="rId39"/>
    <p:sldId id="359" r:id="rId40"/>
    <p:sldId id="301" r:id="rId41"/>
    <p:sldId id="320" r:id="rId42"/>
    <p:sldId id="321" r:id="rId43"/>
    <p:sldId id="322" r:id="rId44"/>
    <p:sldId id="323" r:id="rId45"/>
    <p:sldId id="324" r:id="rId46"/>
    <p:sldId id="325" r:id="rId47"/>
    <p:sldId id="358" r:id="rId48"/>
    <p:sldId id="302" r:id="rId49"/>
    <p:sldId id="326" r:id="rId50"/>
    <p:sldId id="327" r:id="rId51"/>
    <p:sldId id="328" r:id="rId52"/>
    <p:sldId id="329" r:id="rId53"/>
    <p:sldId id="330" r:id="rId54"/>
    <p:sldId id="331" r:id="rId55"/>
    <p:sldId id="335" r:id="rId56"/>
    <p:sldId id="332" r:id="rId57"/>
    <p:sldId id="333" r:id="rId58"/>
    <p:sldId id="336" r:id="rId59"/>
    <p:sldId id="357" r:id="rId60"/>
    <p:sldId id="303" r:id="rId61"/>
    <p:sldId id="337" r:id="rId62"/>
    <p:sldId id="338" r:id="rId63"/>
    <p:sldId id="339" r:id="rId64"/>
    <p:sldId id="340" r:id="rId65"/>
    <p:sldId id="341" r:id="rId66"/>
    <p:sldId id="342" r:id="rId67"/>
    <p:sldId id="343" r:id="rId68"/>
    <p:sldId id="344" r:id="rId69"/>
    <p:sldId id="345" r:id="rId70"/>
    <p:sldId id="356" r:id="rId71"/>
    <p:sldId id="304" r:id="rId72"/>
    <p:sldId id="346" r:id="rId73"/>
    <p:sldId id="347" r:id="rId74"/>
    <p:sldId id="348" r:id="rId75"/>
    <p:sldId id="349" r:id="rId76"/>
    <p:sldId id="350" r:id="rId77"/>
    <p:sldId id="351" r:id="rId78"/>
    <p:sldId id="352" r:id="rId79"/>
    <p:sldId id="353" r:id="rId80"/>
    <p:sldId id="354" r:id="rId81"/>
    <p:sldId id="366" r:id="rId82"/>
    <p:sldId id="355" r:id="rId83"/>
    <p:sldId id="361" r:id="rId84"/>
    <p:sldId id="305" r:id="rId85"/>
    <p:sldId id="367" r:id="rId86"/>
    <p:sldId id="368" r:id="rId87"/>
    <p:sldId id="369" r:id="rId88"/>
    <p:sldId id="370" r:id="rId89"/>
    <p:sldId id="371" r:id="rId90"/>
    <p:sldId id="372" r:id="rId91"/>
    <p:sldId id="373" r:id="rId92"/>
    <p:sldId id="374" r:id="rId93"/>
    <p:sldId id="362" r:id="rId94"/>
    <p:sldId id="375" r:id="rId95"/>
    <p:sldId id="376" r:id="rId96"/>
    <p:sldId id="377" r:id="rId97"/>
    <p:sldId id="378" r:id="rId98"/>
    <p:sldId id="379" r:id="rId99"/>
    <p:sldId id="380" r:id="rId100"/>
    <p:sldId id="381" r:id="rId101"/>
    <p:sldId id="382" r:id="rId102"/>
    <p:sldId id="363" r:id="rId103"/>
    <p:sldId id="307" r:id="rId104"/>
    <p:sldId id="383" r:id="rId105"/>
    <p:sldId id="384" r:id="rId106"/>
    <p:sldId id="385" r:id="rId107"/>
    <p:sldId id="364" r:id="rId108"/>
    <p:sldId id="273" r:id="rId109"/>
    <p:sldId id="293" r:id="rId110"/>
    <p:sldId id="274" r:id="rId111"/>
    <p:sldId id="365" r:id="rId112"/>
    <p:sldId id="275" r:id="rId113"/>
    <p:sldId id="294" r:id="rId114"/>
    <p:sldId id="295" r:id="rId115"/>
    <p:sldId id="276" r:id="rId116"/>
    <p:sldId id="287" r:id="rId117"/>
    <p:sldId id="277" r:id="rId118"/>
    <p:sldId id="386" r:id="rId119"/>
    <p:sldId id="278" r:id="rId120"/>
    <p:sldId id="316" r:id="rId121"/>
    <p:sldId id="319" r:id="rId122"/>
    <p:sldId id="318" r:id="rId123"/>
    <p:sldId id="317" r:id="rId124"/>
    <p:sldId id="279" r:id="rId125"/>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782" autoAdjust="0"/>
    <p:restoredTop sz="94660"/>
  </p:normalViewPr>
  <p:slideViewPr>
    <p:cSldViewPr snapToGrid="0">
      <p:cViewPr varScale="1">
        <p:scale>
          <a:sx n="92" d="100"/>
          <a:sy n="92" d="100"/>
        </p:scale>
        <p:origin x="119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46404" y="758952"/>
            <a:ext cx="7063740" cy="4041648"/>
          </a:xfrm>
        </p:spPr>
        <p:txBody>
          <a:bodyPr anchor="b">
            <a:normAutofit/>
          </a:bodyPr>
          <a:lstStyle>
            <a:lvl1pPr algn="l">
              <a:lnSpc>
                <a:spcPct val="85000"/>
              </a:lnSpc>
              <a:defRPr sz="6600" baseline="0">
                <a:solidFill>
                  <a:schemeClr val="accent3">
                    <a:lumMod val="75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946404" y="4800600"/>
            <a:ext cx="7063740" cy="1691640"/>
          </a:xfrm>
        </p:spPr>
        <p:txBody>
          <a:bodyPr>
            <a:normAutofit/>
          </a:bodyPr>
          <a:lstStyle>
            <a:lvl1pPr marL="0" indent="0" algn="l">
              <a:buNone/>
              <a:defRPr sz="2000" baseline="0">
                <a:solidFill>
                  <a:schemeClr val="accent5"/>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smtClean="0"/>
              <a:t>Click to edit Master subtitle style</a:t>
            </a:r>
            <a:endParaRPr lang="en-US" dirty="0"/>
          </a:p>
        </p:txBody>
      </p:sp>
      <p:sp>
        <p:nvSpPr>
          <p:cNvPr id="7" name="Rectangle 6"/>
          <p:cNvSpPr/>
          <p:nvPr/>
        </p:nvSpPr>
        <p:spPr>
          <a:xfrm>
            <a:off x="0" y="0"/>
            <a:ext cx="3429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p:txBody>
          <a:bodyPr/>
          <a:lstStyle>
            <a:lvl1pPr>
              <a:defRPr>
                <a:solidFill>
                  <a:schemeClr val="bg2">
                    <a:lumMod val="20000"/>
                    <a:lumOff val="80000"/>
                  </a:schemeClr>
                </a:solidFill>
              </a:defRPr>
            </a:lvl1pPr>
          </a:lstStyle>
          <a:p>
            <a:fld id="{9E016143-E03C-4CFD-AFDC-14E5BDEA754C}" type="datetimeFigureOut">
              <a:rPr lang="en-US" smtClean="0"/>
              <a:t>7/8/2014</a:t>
            </a:fld>
            <a:endParaRPr lang="en-US" dirty="0"/>
          </a:p>
        </p:txBody>
      </p:sp>
      <p:sp>
        <p:nvSpPr>
          <p:cNvPr id="9" name="Footer Placeholder 8"/>
          <p:cNvSpPr>
            <a:spLocks noGrp="1"/>
          </p:cNvSpPr>
          <p:nvPr>
            <p:ph type="ftr" sz="quarter" idx="11"/>
          </p:nvPr>
        </p:nvSpPr>
        <p:spPr/>
        <p:txBody>
          <a:bodyPr/>
          <a:lstStyle>
            <a:lvl1pPr>
              <a:defRPr>
                <a:solidFill>
                  <a:schemeClr val="bg2">
                    <a:lumMod val="20000"/>
                    <a:lumOff val="80000"/>
                  </a:schemeClr>
                </a:solidFill>
              </a:defRPr>
            </a:lvl1pPr>
          </a:lstStyle>
          <a:p>
            <a:endParaRPr lang="en-US" dirty="0"/>
          </a:p>
        </p:txBody>
      </p:sp>
      <p:sp>
        <p:nvSpPr>
          <p:cNvPr id="10" name="Slide Number Placeholder 9"/>
          <p:cNvSpPr>
            <a:spLocks noGrp="1"/>
          </p:cNvSpPr>
          <p:nvPr>
            <p:ph type="sldNum" sz="quarter" idx="12"/>
          </p:nvPr>
        </p:nvSpPr>
        <p:spPr/>
        <p:txBody>
          <a:bodyPr/>
          <a:lstStyle>
            <a:lvl1pPr>
              <a:defRPr>
                <a:solidFill>
                  <a:schemeClr val="bg2">
                    <a:lumMod val="60000"/>
                    <a:lumOff val="40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5886725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033E54A-A8CA-48C1-9504-691B58049D29}" type="datetimeFigureOut">
              <a:rPr lang="en-US" smtClean="0"/>
              <a:t>7/8/2014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2852258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86525" y="381000"/>
            <a:ext cx="1857375"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71500" y="381000"/>
            <a:ext cx="5800725"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5F6C806-BBF7-471C-9527-881CE2266695}" type="datetimeFigureOut">
              <a:rPr lang="en-US" smtClean="0"/>
              <a:t>7/8/2014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61766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5750" y="127635"/>
            <a:ext cx="7930134" cy="662940"/>
          </a:xfrm>
        </p:spPr>
        <p:txBody>
          <a:bodyPr>
            <a:normAutofit/>
          </a:bodyPr>
          <a:lstStyle>
            <a:lvl1pPr>
              <a:defRPr sz="3200">
                <a:solidFill>
                  <a:schemeClr val="accent3">
                    <a:lumMod val="7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285749" y="981075"/>
            <a:ext cx="7926467" cy="5667376"/>
          </a:xfrm>
        </p:spPr>
        <p:txBody>
          <a:bodyPr/>
          <a:lstStyle>
            <a:lvl1pPr>
              <a:defRPr>
                <a:solidFill>
                  <a:schemeClr val="bg2">
                    <a:lumMod val="50000"/>
                  </a:schemeClr>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8C94063-DF36-4330-A365-08DA1FA5B7D6}" type="datetimeFigureOut">
              <a:rPr lang="en-US" smtClean="0"/>
              <a:t>7/8/2014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743353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46404" y="758952"/>
            <a:ext cx="7063740" cy="4041648"/>
          </a:xfrm>
        </p:spPr>
        <p:txBody>
          <a:bodyPr anchor="b">
            <a:normAutofit/>
          </a:bodyPr>
          <a:lstStyle>
            <a:lvl1pPr>
              <a:lnSpc>
                <a:spcPct val="85000"/>
              </a:lnSpc>
              <a:defRPr sz="6600" b="0"/>
            </a:lvl1pPr>
          </a:lstStyle>
          <a:p>
            <a:r>
              <a:rPr lang="en-US" smtClean="0"/>
              <a:t>Click to edit Master title style</a:t>
            </a:r>
            <a:endParaRPr lang="en-US" dirty="0"/>
          </a:p>
        </p:txBody>
      </p:sp>
      <p:sp>
        <p:nvSpPr>
          <p:cNvPr id="3" name="Text Placeholder 2"/>
          <p:cNvSpPr>
            <a:spLocks noGrp="1"/>
          </p:cNvSpPr>
          <p:nvPr>
            <p:ph type="body" idx="1"/>
          </p:nvPr>
        </p:nvSpPr>
        <p:spPr>
          <a:xfrm>
            <a:off x="946404" y="4800600"/>
            <a:ext cx="7063740" cy="1691640"/>
          </a:xfrm>
        </p:spPr>
        <p:txBody>
          <a:bodyPr anchor="t">
            <a:normAutofit/>
          </a:bodyPr>
          <a:lstStyle>
            <a:lvl1pPr marL="0" indent="0">
              <a:buNone/>
              <a:defRPr sz="20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8A7C6C-0F39-4D70-8E8D-FE5B9C95FA73}" type="datetimeFigureOut">
              <a:rPr lang="en-US" smtClean="0"/>
              <a:t>7/8/2014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
        <p:nvSpPr>
          <p:cNvPr id="7" name="Rectangle 6"/>
          <p:cNvSpPr/>
          <p:nvPr/>
        </p:nvSpPr>
        <p:spPr>
          <a:xfrm>
            <a:off x="0" y="0"/>
            <a:ext cx="342900" cy="6858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08344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46404" y="1828801"/>
            <a:ext cx="336042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94860" y="1828801"/>
            <a:ext cx="336042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FCFA4AC-08CC-42CE-BD01-C191750A04EC}" type="datetimeFigureOut">
              <a:rPr lang="en-US" smtClean="0"/>
              <a:t>7/8/2014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2601490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46404" y="1717185"/>
            <a:ext cx="3360420" cy="731520"/>
          </a:xfrm>
        </p:spPr>
        <p:txBody>
          <a:bodyPr anchor="b">
            <a:normAutofit/>
          </a:bodyPr>
          <a:lstStyle>
            <a:lvl1pPr marL="0" indent="0">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46404" y="2507550"/>
            <a:ext cx="336042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0"/>
          <p:cNvSpPr>
            <a:spLocks noGrp="1"/>
          </p:cNvSpPr>
          <p:nvPr>
            <p:ph type="body" sz="quarter" idx="13"/>
          </p:nvPr>
        </p:nvSpPr>
        <p:spPr>
          <a:xfrm>
            <a:off x="4599432" y="1717185"/>
            <a:ext cx="3364992" cy="731520"/>
          </a:xfrm>
        </p:spPr>
        <p:txBody>
          <a:bodyPr anchor="b">
            <a:normAutofit/>
          </a:bodyPr>
          <a:lstStyle>
            <a:lvl1pPr marL="0" indent="0">
              <a:buFontTx/>
              <a:buNone/>
              <a:defRPr lang="en-US" sz="1800" b="0" kern="1200" spc="10" baseline="0" dirty="0">
                <a:solidFill>
                  <a:schemeClr val="tx2"/>
                </a:solidFill>
                <a:latin typeface="+mn-lt"/>
                <a:ea typeface="+mn-ea"/>
                <a:cs typeface="+mn-cs"/>
              </a:defRPr>
            </a:lvl1pPr>
          </a:lstStyle>
          <a:p>
            <a:pPr marL="0" lvl="0" indent="0" algn="l" defTabSz="914400" rtl="0" eaLnBrk="1" latinLnBrk="0" hangingPunct="1">
              <a:lnSpc>
                <a:spcPct val="95000"/>
              </a:lnSpc>
              <a:spcBef>
                <a:spcPts val="0"/>
              </a:spcBef>
              <a:spcAft>
                <a:spcPts val="200"/>
              </a:spcAft>
              <a:buClr>
                <a:schemeClr val="accent1"/>
              </a:buClr>
              <a:buSzPct val="80000"/>
              <a:buNone/>
            </a:pPr>
            <a:r>
              <a:rPr lang="en-US" smtClean="0"/>
              <a:t>Click to edit Master text styles</a:t>
            </a:r>
          </a:p>
        </p:txBody>
      </p:sp>
      <p:sp>
        <p:nvSpPr>
          <p:cNvPr id="6" name="Content Placeholder 5"/>
          <p:cNvSpPr>
            <a:spLocks noGrp="1"/>
          </p:cNvSpPr>
          <p:nvPr>
            <p:ph sz="quarter" idx="4"/>
          </p:nvPr>
        </p:nvSpPr>
        <p:spPr>
          <a:xfrm>
            <a:off x="4594860" y="2507550"/>
            <a:ext cx="336042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BA7A723-92A7-435B-B681-F25B092FEFEB}" type="datetimeFigureOut">
              <a:rPr lang="en-US" smtClean="0"/>
              <a:t>7/8/2014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951190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F170639-886C-4FCF-9EAB-ABB5DA3F3F4A}" type="datetimeFigureOut">
              <a:rPr lang="en-US" smtClean="0"/>
              <a:t>7/8/2014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125578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0651-31F4-45D2-98AE-A2108F41BC07}" type="datetimeFigureOut">
              <a:rPr lang="en-US" smtClean="0"/>
              <a:t>7/8/2014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337716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936" y="457201"/>
            <a:ext cx="2400300" cy="1600197"/>
          </a:xfrm>
        </p:spPr>
        <p:txBody>
          <a:bodyPr anchor="b">
            <a:normAutofit/>
          </a:bodyPr>
          <a:lstStyle>
            <a:lvl1pPr>
              <a:defRPr sz="2800" b="0" baseline="0"/>
            </a:lvl1pPr>
          </a:lstStyle>
          <a:p>
            <a:r>
              <a:rPr lang="en-US" smtClean="0"/>
              <a:t>Click to edit Master title style</a:t>
            </a:r>
            <a:endParaRPr lang="en-US" dirty="0"/>
          </a:p>
        </p:txBody>
      </p:sp>
      <p:sp>
        <p:nvSpPr>
          <p:cNvPr id="3" name="Content Placeholder 2"/>
          <p:cNvSpPr>
            <a:spLocks noGrp="1"/>
          </p:cNvSpPr>
          <p:nvPr>
            <p:ph idx="1"/>
          </p:nvPr>
        </p:nvSpPr>
        <p:spPr>
          <a:xfrm>
            <a:off x="3378200" y="685800"/>
            <a:ext cx="4559300" cy="5486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30936" y="2099735"/>
            <a:ext cx="24003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53789A-C914-4DB1-8815-80B5EC7335C5}" type="datetimeFigureOut">
              <a:rPr lang="en-US" smtClean="0"/>
              <a:t>7/8/2014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348956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846963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5800" y="5257800"/>
            <a:ext cx="7486650" cy="914400"/>
          </a:xfrm>
        </p:spPr>
        <p:txBody>
          <a:bodyPr anchor="b">
            <a:normAutofit/>
          </a:bodyPr>
          <a:lstStyle>
            <a:lvl1pPr>
              <a:defRPr sz="2800" b="0">
                <a:solidFill>
                  <a:schemeClr val="bg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846963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85800" y="6108590"/>
            <a:ext cx="748665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6440AA-91A0-436F-8FDB-C0F939DCAE21}" type="datetimeFigureOut">
              <a:rPr lang="en-US" smtClean="0"/>
              <a:t>7/8/2014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444299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8418195" y="0"/>
            <a:ext cx="73152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85750" y="365760"/>
            <a:ext cx="7930134" cy="1325562"/>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85749" y="1828801"/>
            <a:ext cx="7926467" cy="481964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rot="16200000">
            <a:off x="7831456" y="1044178"/>
            <a:ext cx="1904999" cy="273844"/>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0E59FD0C-5451-4CA0-86AF-E70AE3279989}" type="datetimeFigureOut">
              <a:rPr lang="en-US" smtClean="0"/>
              <a:t>7/8/2014</a:t>
            </a:fld>
            <a:endParaRPr lang="en-US" dirty="0"/>
          </a:p>
        </p:txBody>
      </p:sp>
      <p:sp>
        <p:nvSpPr>
          <p:cNvPr id="5" name="Footer Placeholder 4"/>
          <p:cNvSpPr>
            <a:spLocks noGrp="1"/>
          </p:cNvSpPr>
          <p:nvPr>
            <p:ph type="ftr" sz="quarter" idx="3"/>
          </p:nvPr>
        </p:nvSpPr>
        <p:spPr>
          <a:xfrm rot="16200000">
            <a:off x="6993255" y="4092178"/>
            <a:ext cx="3581400" cy="273844"/>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8441055" y="6172201"/>
            <a:ext cx="685800" cy="593725"/>
          </a:xfrm>
          <a:prstGeom prst="rect">
            <a:avLst/>
          </a:prstGeom>
        </p:spPr>
        <p:txBody>
          <a:bodyPr vert="horz" lIns="27432" tIns="45720" rIns="27432" bIns="45720" rtlCol="0" anchor="ctr">
            <a:normAutofit/>
          </a:bodyPr>
          <a:lstStyle>
            <a:lvl1pPr algn="ctr">
              <a:defRPr sz="3200">
                <a:solidFill>
                  <a:schemeClr val="tx2">
                    <a:lumMod val="60000"/>
                    <a:lumOff val="40000"/>
                  </a:schemeClr>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591761240"/>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sldNum="0" hdr="0" ftr="0" dt="0"/>
  <p:txStyles>
    <p:titleStyle>
      <a:lvl1pPr algn="l" defTabSz="914400" rtl="0" eaLnBrk="1" latinLnBrk="0" hangingPunct="1">
        <a:lnSpc>
          <a:spcPct val="90000"/>
        </a:lnSpc>
        <a:spcBef>
          <a:spcPct val="0"/>
        </a:spcBef>
        <a:buNone/>
        <a:defRPr sz="4000" kern="1200" spc="-50" baseline="0">
          <a:solidFill>
            <a:schemeClr val="accent3">
              <a:lumMod val="75000"/>
            </a:schemeClr>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bg2">
              <a:lumMod val="50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Tx/>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Tx/>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Tx/>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Tx/>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0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www.google.com/intl/en_us/chrome/browser/"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hyperlink" Target="mailto:support@nebraskatransit.com"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0.xml.rels><?xml version="1.0" encoding="UTF-8" standalone="yes"?>
<Relationships xmlns="http://schemas.openxmlformats.org/package/2006/relationships"><Relationship Id="rId2" Type="http://schemas.openxmlformats.org/officeDocument/2006/relationships/hyperlink" Target="http://nebraskatransit.com/invoice" TargetMode="Externa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nebraskatransit.com/invoice"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46404" y="1029408"/>
            <a:ext cx="7063740" cy="4041648"/>
          </a:xfrm>
        </p:spPr>
        <p:txBody>
          <a:bodyPr/>
          <a:lstStyle/>
          <a:p>
            <a:r>
              <a:rPr lang="en-US" dirty="0" smtClean="0"/>
              <a:t>Nebraska Transit Invoice Website</a:t>
            </a:r>
            <a:endParaRPr lang="en-US" dirty="0"/>
          </a:p>
        </p:txBody>
      </p:sp>
      <p:sp>
        <p:nvSpPr>
          <p:cNvPr id="3" name="Subtitle 2"/>
          <p:cNvSpPr>
            <a:spLocks noGrp="1"/>
          </p:cNvSpPr>
          <p:nvPr>
            <p:ph type="subTitle" idx="1"/>
          </p:nvPr>
        </p:nvSpPr>
        <p:spPr>
          <a:xfrm>
            <a:off x="946404" y="5071056"/>
            <a:ext cx="7063740" cy="1691640"/>
          </a:xfrm>
        </p:spPr>
        <p:txBody>
          <a:bodyPr>
            <a:normAutofit/>
          </a:bodyPr>
          <a:lstStyle/>
          <a:p>
            <a:r>
              <a:rPr lang="en-US" sz="2400" i="1" dirty="0" smtClean="0"/>
              <a:t>“Kick the Tires”</a:t>
            </a:r>
            <a:endParaRPr lang="en-US" sz="2400" i="1" dirty="0"/>
          </a:p>
        </p:txBody>
      </p:sp>
      <p:pic>
        <p:nvPicPr>
          <p:cNvPr id="1026" name="Picture 2" descr="http://www.thecmsblog.com/kick-seo-ti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4579" y="562877"/>
            <a:ext cx="3140791" cy="19786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5600577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Step 1: Open </a:t>
            </a:r>
            <a:r>
              <a:rPr lang="en-US" dirty="0"/>
              <a:t>or Download Google Chrome</a:t>
            </a:r>
          </a:p>
        </p:txBody>
      </p:sp>
      <p:sp>
        <p:nvSpPr>
          <p:cNvPr id="3" name="Content Placeholder 2"/>
          <p:cNvSpPr>
            <a:spLocks noGrp="1"/>
          </p:cNvSpPr>
          <p:nvPr>
            <p:ph idx="1"/>
          </p:nvPr>
        </p:nvSpPr>
        <p:spPr/>
        <p:txBody>
          <a:bodyPr>
            <a:normAutofit fontScale="92500" lnSpcReduction="10000"/>
          </a:bodyPr>
          <a:lstStyle/>
          <a:p>
            <a:pPr>
              <a:lnSpc>
                <a:spcPct val="120000"/>
              </a:lnSpc>
              <a:buClrTx/>
            </a:pPr>
            <a:r>
              <a:rPr lang="en-US" dirty="0" smtClean="0">
                <a:solidFill>
                  <a:schemeClr val="tx1"/>
                </a:solidFill>
              </a:rPr>
              <a:t>The Internet Explorer and Mozilla Firefox icons look like this:</a:t>
            </a:r>
          </a:p>
          <a:p>
            <a:pPr>
              <a:lnSpc>
                <a:spcPct val="120000"/>
              </a:lnSpc>
              <a:buClrTx/>
            </a:pPr>
            <a:endParaRPr lang="en-US" dirty="0" smtClean="0">
              <a:solidFill>
                <a:schemeClr val="tx1"/>
              </a:solidFill>
            </a:endParaRPr>
          </a:p>
          <a:p>
            <a:pPr>
              <a:lnSpc>
                <a:spcPct val="120000"/>
              </a:lnSpc>
              <a:buClrTx/>
            </a:pPr>
            <a:endParaRPr lang="en-US" dirty="0" smtClean="0">
              <a:solidFill>
                <a:schemeClr val="tx1"/>
              </a:solidFill>
            </a:endParaRPr>
          </a:p>
          <a:p>
            <a:pPr>
              <a:lnSpc>
                <a:spcPct val="120000"/>
              </a:lnSpc>
              <a:buClrTx/>
            </a:pPr>
            <a:endParaRPr lang="en-US" dirty="0">
              <a:solidFill>
                <a:schemeClr val="tx1"/>
              </a:solidFill>
            </a:endParaRPr>
          </a:p>
          <a:p>
            <a:pPr>
              <a:lnSpc>
                <a:spcPct val="120000"/>
              </a:lnSpc>
              <a:buClrTx/>
            </a:pPr>
            <a:r>
              <a:rPr lang="en-US" dirty="0" smtClean="0">
                <a:solidFill>
                  <a:schemeClr val="tx1"/>
                </a:solidFill>
              </a:rPr>
              <a:t>The </a:t>
            </a:r>
            <a:r>
              <a:rPr lang="en-US" dirty="0">
                <a:solidFill>
                  <a:schemeClr val="tx1"/>
                </a:solidFill>
              </a:rPr>
              <a:t>Google Chrome icon looks like this:</a:t>
            </a:r>
          </a:p>
          <a:p>
            <a:pPr>
              <a:lnSpc>
                <a:spcPct val="120000"/>
              </a:lnSpc>
              <a:buClrTx/>
            </a:pPr>
            <a:endParaRPr lang="en-US" dirty="0"/>
          </a:p>
          <a:p>
            <a:pPr>
              <a:lnSpc>
                <a:spcPct val="120000"/>
              </a:lnSpc>
              <a:buClrTx/>
            </a:pPr>
            <a:endParaRPr lang="en-US" dirty="0"/>
          </a:p>
          <a:p>
            <a:pPr>
              <a:lnSpc>
                <a:spcPct val="120000"/>
              </a:lnSpc>
              <a:buClrTx/>
            </a:pPr>
            <a:endParaRPr lang="en-US" dirty="0"/>
          </a:p>
          <a:p>
            <a:pPr>
              <a:lnSpc>
                <a:spcPct val="120000"/>
              </a:lnSpc>
              <a:buClrTx/>
            </a:pPr>
            <a:r>
              <a:rPr lang="en-US" dirty="0">
                <a:solidFill>
                  <a:schemeClr val="tx1"/>
                </a:solidFill>
              </a:rPr>
              <a:t>If you do not have Google Chrome on your computer, it is free and easy to install in a matter of minutes using the following instructions. </a:t>
            </a:r>
          </a:p>
          <a:p>
            <a:pPr>
              <a:lnSpc>
                <a:spcPct val="120000"/>
              </a:lnSpc>
              <a:buClrTx/>
            </a:pPr>
            <a:r>
              <a:rPr lang="en-US" sz="1500" b="1" i="1" dirty="0">
                <a:solidFill>
                  <a:schemeClr val="accent6"/>
                </a:solidFill>
              </a:rPr>
              <a:t>NOTE: the invoice system is compatible with Mozilla Firefox or Internet Explorer, but only if those programs are up-to-date with the latest version. For ease of use, we recommend installing and/or using Google Chrome.</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9860" y="1507323"/>
            <a:ext cx="840032" cy="13125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3685" y="1507323"/>
            <a:ext cx="840032" cy="1312550"/>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3199876" y="3449247"/>
            <a:ext cx="857250" cy="1317625"/>
          </a:xfrm>
          <a:prstGeom prst="rect">
            <a:avLst/>
          </a:prstGeom>
        </p:spPr>
      </p:pic>
    </p:spTree>
    <p:extLst>
      <p:ext uri="{BB962C8B-B14F-4D97-AF65-F5344CB8AC3E}">
        <p14:creationId xmlns:p14="http://schemas.microsoft.com/office/powerpoint/2010/main" val="262672876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400" dirty="0"/>
              <a:t>Step 5g: Other Non-Operating and Capital Expenses Worksheet</a:t>
            </a:r>
          </a:p>
        </p:txBody>
      </p:sp>
      <p:sp>
        <p:nvSpPr>
          <p:cNvPr id="5" name="Content Placeholder 4"/>
          <p:cNvSpPr>
            <a:spLocks noGrp="1"/>
          </p:cNvSpPr>
          <p:nvPr>
            <p:ph idx="1"/>
          </p:nvPr>
        </p:nvSpPr>
        <p:spPr/>
        <p:txBody>
          <a:bodyPr/>
          <a:lstStyle/>
          <a:p>
            <a:pPr>
              <a:buClrTx/>
            </a:pPr>
            <a:r>
              <a:rPr lang="en-US" b="1" i="1" dirty="0">
                <a:solidFill>
                  <a:schemeClr val="accent6"/>
                </a:solidFill>
              </a:rPr>
              <a:t>Remember to save your work before moving onto the next worksheet</a:t>
            </a:r>
            <a:r>
              <a:rPr lang="en-US" b="1" i="1" dirty="0" smtClean="0">
                <a:solidFill>
                  <a:schemeClr val="accent6"/>
                </a:solidFill>
              </a:rPr>
              <a:t>!</a:t>
            </a:r>
            <a:endParaRPr lang="en-US" b="1" i="1" dirty="0">
              <a:solidFill>
                <a:schemeClr val="accent6"/>
              </a:solidFill>
            </a:endParaRPr>
          </a:p>
        </p:txBody>
      </p:sp>
      <p:pic>
        <p:nvPicPr>
          <p:cNvPr id="6" name="Picture 5" descr="image5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731846"/>
            <a:ext cx="7911168" cy="4770554"/>
          </a:xfrm>
          <a:prstGeom prst="rect">
            <a:avLst/>
          </a:prstGeom>
        </p:spPr>
      </p:pic>
      <p:sp>
        <p:nvSpPr>
          <p:cNvPr id="7" name="Rectangle 6"/>
          <p:cNvSpPr/>
          <p:nvPr/>
        </p:nvSpPr>
        <p:spPr>
          <a:xfrm>
            <a:off x="498911" y="6043766"/>
            <a:ext cx="1174570" cy="409044"/>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690267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400" dirty="0"/>
              <a:t>Step 5g: Other Non-Operating and Capital Expenses Worksheet</a:t>
            </a:r>
          </a:p>
        </p:txBody>
      </p:sp>
      <p:sp>
        <p:nvSpPr>
          <p:cNvPr id="5" name="Content Placeholder 4"/>
          <p:cNvSpPr>
            <a:spLocks noGrp="1"/>
          </p:cNvSpPr>
          <p:nvPr>
            <p:ph idx="1"/>
          </p:nvPr>
        </p:nvSpPr>
        <p:spPr/>
        <p:txBody>
          <a:bodyPr/>
          <a:lstStyle/>
          <a:p>
            <a:pPr>
              <a:buClrTx/>
            </a:pPr>
            <a:r>
              <a:rPr lang="en-US" dirty="0">
                <a:solidFill>
                  <a:srgbClr val="000000"/>
                </a:solidFill>
              </a:rPr>
              <a:t>To begin on the final invoicing worksheet, click </a:t>
            </a:r>
            <a:r>
              <a:rPr lang="en-US" b="1" i="1" dirty="0" smtClean="0">
                <a:solidFill>
                  <a:schemeClr val="accent5"/>
                </a:solidFill>
              </a:rPr>
              <a:t>Next</a:t>
            </a:r>
            <a:r>
              <a:rPr lang="en-US" dirty="0" smtClean="0">
                <a:solidFill>
                  <a:srgbClr val="000000"/>
                </a:solidFill>
              </a:rPr>
              <a:t>. </a:t>
            </a:r>
            <a:endParaRPr lang="en-US" dirty="0">
              <a:solidFill>
                <a:srgbClr val="000000"/>
              </a:solidFill>
            </a:endParaRPr>
          </a:p>
          <a:p>
            <a:endParaRPr lang="en-US" dirty="0"/>
          </a:p>
          <a:p>
            <a:endParaRPr lang="en-US" dirty="0"/>
          </a:p>
          <a:p>
            <a:endParaRPr lang="en-US" dirty="0"/>
          </a:p>
        </p:txBody>
      </p:sp>
      <p:pic>
        <p:nvPicPr>
          <p:cNvPr id="8" name="Picture 7" descr="image5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120" y="1529551"/>
            <a:ext cx="7813040" cy="5125249"/>
          </a:xfrm>
          <a:prstGeom prst="rect">
            <a:avLst/>
          </a:prstGeom>
        </p:spPr>
      </p:pic>
      <p:sp>
        <p:nvSpPr>
          <p:cNvPr id="9" name="Rectangle 8"/>
          <p:cNvSpPr/>
          <p:nvPr/>
        </p:nvSpPr>
        <p:spPr>
          <a:xfrm>
            <a:off x="6859071" y="1603846"/>
            <a:ext cx="1075889" cy="346874"/>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1343627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Step 5h</a:t>
            </a:r>
            <a:endParaRPr lang="en-US" dirty="0"/>
          </a:p>
        </p:txBody>
      </p:sp>
      <p:sp>
        <p:nvSpPr>
          <p:cNvPr id="5" name="Text Placeholder 4"/>
          <p:cNvSpPr>
            <a:spLocks noGrp="1"/>
          </p:cNvSpPr>
          <p:nvPr>
            <p:ph type="body" idx="1"/>
          </p:nvPr>
        </p:nvSpPr>
        <p:spPr/>
        <p:txBody>
          <a:bodyPr/>
          <a:lstStyle/>
          <a:p>
            <a:r>
              <a:rPr lang="en-US" dirty="0"/>
              <a:t>Non-Operating Expenses (Personnel) Worksheet</a:t>
            </a:r>
          </a:p>
        </p:txBody>
      </p:sp>
    </p:spTree>
    <p:extLst>
      <p:ext uri="{BB962C8B-B14F-4D97-AF65-F5344CB8AC3E}">
        <p14:creationId xmlns:p14="http://schemas.microsoft.com/office/powerpoint/2010/main" val="210398111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5h: Operating Statistics Worksheet</a:t>
            </a:r>
            <a:endParaRPr lang="en-US" dirty="0"/>
          </a:p>
        </p:txBody>
      </p:sp>
      <p:sp>
        <p:nvSpPr>
          <p:cNvPr id="3" name="Content Placeholder 2"/>
          <p:cNvSpPr>
            <a:spLocks noGrp="1"/>
          </p:cNvSpPr>
          <p:nvPr>
            <p:ph idx="1"/>
          </p:nvPr>
        </p:nvSpPr>
        <p:spPr/>
        <p:txBody>
          <a:bodyPr/>
          <a:lstStyle/>
          <a:p>
            <a:pPr>
              <a:buClrTx/>
            </a:pPr>
            <a:r>
              <a:rPr lang="en-US" dirty="0">
                <a:solidFill>
                  <a:srgbClr val="000000"/>
                </a:solidFill>
              </a:rPr>
              <a:t>Enter the correct number of vehicle revenue hours into the first row, </a:t>
            </a:r>
            <a:r>
              <a:rPr lang="en-US" b="1" i="1" dirty="0" smtClean="0">
                <a:solidFill>
                  <a:srgbClr val="FF8021"/>
                </a:solidFill>
              </a:rPr>
              <a:t>Vehicle </a:t>
            </a:r>
            <a:r>
              <a:rPr lang="en-US" b="1" i="1" dirty="0">
                <a:solidFill>
                  <a:srgbClr val="FF8021"/>
                </a:solidFill>
              </a:rPr>
              <a:t>Revenue Hours</a:t>
            </a:r>
            <a:r>
              <a:rPr lang="en-US" dirty="0" smtClean="0">
                <a:solidFill>
                  <a:srgbClr val="000000"/>
                </a:solidFill>
              </a:rPr>
              <a:t>.</a:t>
            </a:r>
            <a:endParaRPr lang="en-US" dirty="0">
              <a:solidFill>
                <a:srgbClr val="000000"/>
              </a:solidFill>
            </a:endParaRPr>
          </a:p>
        </p:txBody>
      </p:sp>
      <p:pic>
        <p:nvPicPr>
          <p:cNvPr id="7" name="Picture 6" descr="image5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960" y="2591189"/>
            <a:ext cx="7680960" cy="3437901"/>
          </a:xfrm>
          <a:prstGeom prst="rect">
            <a:avLst/>
          </a:prstGeom>
        </p:spPr>
      </p:pic>
      <p:sp>
        <p:nvSpPr>
          <p:cNvPr id="8" name="Rectangle 7"/>
          <p:cNvSpPr/>
          <p:nvPr/>
        </p:nvSpPr>
        <p:spPr>
          <a:xfrm>
            <a:off x="549710" y="3900006"/>
            <a:ext cx="7232849" cy="245274"/>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7533020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5h: Operating Statistics Worksheet</a:t>
            </a:r>
          </a:p>
        </p:txBody>
      </p:sp>
      <p:sp>
        <p:nvSpPr>
          <p:cNvPr id="3" name="Content Placeholder 2"/>
          <p:cNvSpPr>
            <a:spLocks noGrp="1"/>
          </p:cNvSpPr>
          <p:nvPr>
            <p:ph idx="1"/>
          </p:nvPr>
        </p:nvSpPr>
        <p:spPr/>
        <p:txBody>
          <a:bodyPr/>
          <a:lstStyle/>
          <a:p>
            <a:pPr>
              <a:buClrTx/>
            </a:pPr>
            <a:r>
              <a:rPr lang="en-US" dirty="0">
                <a:solidFill>
                  <a:srgbClr val="000000"/>
                </a:solidFill>
              </a:rPr>
              <a:t>Enter the correct number of vehicle miles traveled into the 2</a:t>
            </a:r>
            <a:r>
              <a:rPr lang="en-US" baseline="30000" dirty="0">
                <a:solidFill>
                  <a:srgbClr val="000000"/>
                </a:solidFill>
              </a:rPr>
              <a:t>nd</a:t>
            </a:r>
            <a:r>
              <a:rPr lang="en-US" dirty="0">
                <a:solidFill>
                  <a:srgbClr val="000000"/>
                </a:solidFill>
              </a:rPr>
              <a:t> row, </a:t>
            </a:r>
            <a:r>
              <a:rPr lang="en-US" b="1" i="1" dirty="0" smtClean="0">
                <a:solidFill>
                  <a:srgbClr val="FF8021"/>
                </a:solidFill>
              </a:rPr>
              <a:t>Vehicle </a:t>
            </a:r>
            <a:r>
              <a:rPr lang="en-US" b="1" i="1" dirty="0">
                <a:solidFill>
                  <a:srgbClr val="FF8021"/>
                </a:solidFill>
              </a:rPr>
              <a:t>Miles Traveled</a:t>
            </a:r>
            <a:r>
              <a:rPr lang="en-US" dirty="0" smtClean="0">
                <a:solidFill>
                  <a:srgbClr val="000000"/>
                </a:solidFill>
              </a:rPr>
              <a:t>.</a:t>
            </a:r>
            <a:endParaRPr lang="en-US" dirty="0">
              <a:solidFill>
                <a:srgbClr val="000000"/>
              </a:solidFill>
            </a:endParaRPr>
          </a:p>
          <a:p>
            <a:pPr>
              <a:buClrTx/>
            </a:pPr>
            <a:endParaRPr lang="en-US" dirty="0">
              <a:solidFill>
                <a:srgbClr val="000000"/>
              </a:solidFill>
            </a:endParaRPr>
          </a:p>
          <a:p>
            <a:endParaRPr lang="en-US" dirty="0"/>
          </a:p>
        </p:txBody>
      </p:sp>
      <p:pic>
        <p:nvPicPr>
          <p:cNvPr id="4" name="Picture 3" descr="image5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960" y="2591189"/>
            <a:ext cx="7680960" cy="3437901"/>
          </a:xfrm>
          <a:prstGeom prst="rect">
            <a:avLst/>
          </a:prstGeom>
        </p:spPr>
      </p:pic>
      <p:sp>
        <p:nvSpPr>
          <p:cNvPr id="5" name="Rectangle 4"/>
          <p:cNvSpPr/>
          <p:nvPr/>
        </p:nvSpPr>
        <p:spPr>
          <a:xfrm>
            <a:off x="552698" y="4376331"/>
            <a:ext cx="7232849" cy="245274"/>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7497746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5h: Operating Statistics Worksheet</a:t>
            </a:r>
          </a:p>
        </p:txBody>
      </p:sp>
      <p:sp>
        <p:nvSpPr>
          <p:cNvPr id="3" name="Content Placeholder 2"/>
          <p:cNvSpPr>
            <a:spLocks noGrp="1"/>
          </p:cNvSpPr>
          <p:nvPr>
            <p:ph idx="1"/>
          </p:nvPr>
        </p:nvSpPr>
        <p:spPr/>
        <p:txBody>
          <a:bodyPr/>
          <a:lstStyle/>
          <a:p>
            <a:pPr>
              <a:buClrTx/>
            </a:pPr>
            <a:r>
              <a:rPr lang="en-US" dirty="0">
                <a:solidFill>
                  <a:srgbClr val="000000"/>
                </a:solidFill>
              </a:rPr>
              <a:t>Enter the number of passenger boardings into the 3</a:t>
            </a:r>
            <a:r>
              <a:rPr lang="en-US" baseline="30000" dirty="0">
                <a:solidFill>
                  <a:srgbClr val="000000"/>
                </a:solidFill>
              </a:rPr>
              <a:t>rd</a:t>
            </a:r>
            <a:r>
              <a:rPr lang="en-US" dirty="0">
                <a:solidFill>
                  <a:srgbClr val="000000"/>
                </a:solidFill>
              </a:rPr>
              <a:t> row, </a:t>
            </a:r>
            <a:r>
              <a:rPr lang="en-US" b="1" i="1" dirty="0" smtClean="0">
                <a:solidFill>
                  <a:srgbClr val="FF8021"/>
                </a:solidFill>
              </a:rPr>
              <a:t>Passenger </a:t>
            </a:r>
            <a:r>
              <a:rPr lang="en-US" b="1" i="1" dirty="0" err="1">
                <a:solidFill>
                  <a:srgbClr val="FF8021"/>
                </a:solidFill>
              </a:rPr>
              <a:t>Boardings</a:t>
            </a:r>
            <a:r>
              <a:rPr lang="en-US" dirty="0" smtClean="0">
                <a:solidFill>
                  <a:srgbClr val="000000"/>
                </a:solidFill>
              </a:rPr>
              <a:t>.</a:t>
            </a:r>
            <a:endParaRPr lang="en-US" dirty="0">
              <a:solidFill>
                <a:srgbClr val="000000"/>
              </a:solidFill>
            </a:endParaRPr>
          </a:p>
        </p:txBody>
      </p:sp>
      <p:pic>
        <p:nvPicPr>
          <p:cNvPr id="4" name="Picture 3" descr="image5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960" y="2591189"/>
            <a:ext cx="7680960" cy="3437901"/>
          </a:xfrm>
          <a:prstGeom prst="rect">
            <a:avLst/>
          </a:prstGeom>
        </p:spPr>
      </p:pic>
      <p:sp>
        <p:nvSpPr>
          <p:cNvPr id="5" name="Rectangle 4"/>
          <p:cNvSpPr/>
          <p:nvPr/>
        </p:nvSpPr>
        <p:spPr>
          <a:xfrm>
            <a:off x="567639" y="4842196"/>
            <a:ext cx="7232849" cy="245274"/>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6452412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5h: Operating Statistics Worksheet</a:t>
            </a:r>
          </a:p>
        </p:txBody>
      </p:sp>
      <p:sp>
        <p:nvSpPr>
          <p:cNvPr id="3" name="Content Placeholder 2"/>
          <p:cNvSpPr>
            <a:spLocks noGrp="1"/>
          </p:cNvSpPr>
          <p:nvPr>
            <p:ph idx="1"/>
          </p:nvPr>
        </p:nvSpPr>
        <p:spPr/>
        <p:txBody>
          <a:bodyPr/>
          <a:lstStyle/>
          <a:p>
            <a:pPr>
              <a:buClrTx/>
            </a:pPr>
            <a:r>
              <a:rPr lang="en-US" b="1" i="1" dirty="0">
                <a:solidFill>
                  <a:schemeClr val="accent6"/>
                </a:solidFill>
              </a:rPr>
              <a:t>Don’t forget to </a:t>
            </a:r>
            <a:r>
              <a:rPr lang="en-US" b="1" i="1" dirty="0" smtClean="0">
                <a:solidFill>
                  <a:schemeClr val="accent6"/>
                </a:solidFill>
              </a:rPr>
              <a:t>save your worksheet </a:t>
            </a:r>
            <a:r>
              <a:rPr lang="en-US" b="1" i="1" dirty="0">
                <a:solidFill>
                  <a:schemeClr val="accent6"/>
                </a:solidFill>
              </a:rPr>
              <a:t>before moving on to the next </a:t>
            </a:r>
            <a:r>
              <a:rPr lang="en-US" b="1" i="1" dirty="0" smtClean="0">
                <a:solidFill>
                  <a:schemeClr val="accent6"/>
                </a:solidFill>
              </a:rPr>
              <a:t>step: summary.</a:t>
            </a:r>
            <a:endParaRPr lang="en-US" b="1" i="1" dirty="0">
              <a:solidFill>
                <a:schemeClr val="accent6"/>
              </a:solidFill>
            </a:endParaRPr>
          </a:p>
          <a:p>
            <a:endParaRPr lang="en-US" dirty="0"/>
          </a:p>
          <a:p>
            <a:endParaRPr lang="en-US" dirty="0"/>
          </a:p>
        </p:txBody>
      </p:sp>
      <p:pic>
        <p:nvPicPr>
          <p:cNvPr id="4" name="Picture 3" descr="image5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960" y="2591189"/>
            <a:ext cx="7680960" cy="3437901"/>
          </a:xfrm>
          <a:prstGeom prst="rect">
            <a:avLst/>
          </a:prstGeom>
        </p:spPr>
      </p:pic>
      <p:sp>
        <p:nvSpPr>
          <p:cNvPr id="5" name="Rectangle 4"/>
          <p:cNvSpPr/>
          <p:nvPr/>
        </p:nvSpPr>
        <p:spPr>
          <a:xfrm>
            <a:off x="533652" y="5143465"/>
            <a:ext cx="1129638" cy="362599"/>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6585407" y="3083608"/>
            <a:ext cx="1190270" cy="308522"/>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3700791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Step 5i:</a:t>
            </a:r>
            <a:endParaRPr lang="en-US" dirty="0"/>
          </a:p>
        </p:txBody>
      </p:sp>
      <p:sp>
        <p:nvSpPr>
          <p:cNvPr id="5" name="Text Placeholder 4"/>
          <p:cNvSpPr>
            <a:spLocks noGrp="1"/>
          </p:cNvSpPr>
          <p:nvPr>
            <p:ph type="body" idx="1"/>
          </p:nvPr>
        </p:nvSpPr>
        <p:spPr/>
        <p:txBody>
          <a:bodyPr/>
          <a:lstStyle/>
          <a:p>
            <a:r>
              <a:rPr lang="en-US" dirty="0" smtClean="0"/>
              <a:t>Draft Invoices Overview</a:t>
            </a:r>
            <a:endParaRPr lang="en-US" dirty="0"/>
          </a:p>
        </p:txBody>
      </p:sp>
    </p:spTree>
    <p:extLst>
      <p:ext uri="{BB962C8B-B14F-4D97-AF65-F5344CB8AC3E}">
        <p14:creationId xmlns:p14="http://schemas.microsoft.com/office/powerpoint/2010/main" val="210398111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a:t>
            </a:r>
            <a:r>
              <a:rPr lang="en-US" sz="2400" dirty="0" smtClean="0"/>
              <a:t>5i: Draft Invoices</a:t>
            </a:r>
            <a:endParaRPr lang="en-US" sz="2400" dirty="0"/>
          </a:p>
        </p:txBody>
      </p:sp>
      <p:sp>
        <p:nvSpPr>
          <p:cNvPr id="3" name="Content Placeholder 2"/>
          <p:cNvSpPr>
            <a:spLocks noGrp="1"/>
          </p:cNvSpPr>
          <p:nvPr>
            <p:ph idx="1"/>
          </p:nvPr>
        </p:nvSpPr>
        <p:spPr>
          <a:xfrm>
            <a:off x="285750" y="981074"/>
            <a:ext cx="5163838" cy="5667855"/>
          </a:xfrm>
        </p:spPr>
        <p:txBody>
          <a:bodyPr>
            <a:noAutofit/>
          </a:bodyPr>
          <a:lstStyle/>
          <a:p>
            <a:pPr>
              <a:buClrTx/>
            </a:pPr>
            <a:r>
              <a:rPr lang="en-US" sz="1600" dirty="0" smtClean="0">
                <a:solidFill>
                  <a:srgbClr val="000000"/>
                </a:solidFill>
              </a:rPr>
              <a:t>If </a:t>
            </a:r>
            <a:r>
              <a:rPr lang="en-US" sz="1600" dirty="0">
                <a:solidFill>
                  <a:srgbClr val="000000"/>
                </a:solidFill>
              </a:rPr>
              <a:t>you are working on an invoice and would like to stop and finish later, first make sure you have saved your progress on each worksheet. Next, simply close the program. Your in-progress invoice will be waiting as a </a:t>
            </a:r>
            <a:r>
              <a:rPr lang="en-US" sz="1600" b="1" i="1" dirty="0" smtClean="0">
                <a:solidFill>
                  <a:schemeClr val="accent5"/>
                </a:solidFill>
              </a:rPr>
              <a:t>Draft Invoice</a:t>
            </a:r>
            <a:r>
              <a:rPr lang="en-US" sz="1600" dirty="0" smtClean="0">
                <a:solidFill>
                  <a:srgbClr val="000000"/>
                </a:solidFill>
              </a:rPr>
              <a:t> </a:t>
            </a:r>
            <a:r>
              <a:rPr lang="en-US" sz="1600" dirty="0">
                <a:solidFill>
                  <a:srgbClr val="000000"/>
                </a:solidFill>
              </a:rPr>
              <a:t>on the dashboard page. </a:t>
            </a:r>
          </a:p>
          <a:p>
            <a:pPr>
              <a:buClrTx/>
            </a:pPr>
            <a:r>
              <a:rPr lang="en-US" sz="1600" dirty="0">
                <a:solidFill>
                  <a:srgbClr val="000000"/>
                </a:solidFill>
              </a:rPr>
              <a:t>You can return to your dashboard page at any time by selecting “Dashboard” from the sidebar </a:t>
            </a:r>
            <a:r>
              <a:rPr lang="en-US" sz="1600" dirty="0" smtClean="0">
                <a:solidFill>
                  <a:srgbClr val="000000"/>
                </a:solidFill>
              </a:rPr>
              <a:t>menu (seen at right):</a:t>
            </a:r>
          </a:p>
          <a:p>
            <a:pPr>
              <a:buClrTx/>
            </a:pPr>
            <a:endParaRPr lang="en-US" sz="1600" dirty="0" smtClean="0">
              <a:solidFill>
                <a:srgbClr val="000000"/>
              </a:solidFill>
            </a:endParaRPr>
          </a:p>
          <a:p>
            <a:pPr>
              <a:buClrTx/>
            </a:pPr>
            <a:endParaRPr lang="en-US" sz="1600" dirty="0">
              <a:solidFill>
                <a:srgbClr val="000000"/>
              </a:solidFill>
            </a:endParaRPr>
          </a:p>
          <a:p>
            <a:pPr>
              <a:buClrTx/>
            </a:pPr>
            <a:endParaRPr lang="en-US" sz="1600" dirty="0">
              <a:solidFill>
                <a:srgbClr val="000000"/>
              </a:solidFill>
            </a:endParaRPr>
          </a:p>
          <a:p>
            <a:pPr marL="285750" indent="-285750"/>
            <a:r>
              <a:rPr lang="en-US" sz="1600" dirty="0">
                <a:solidFill>
                  <a:srgbClr val="000000"/>
                </a:solidFill>
              </a:rPr>
              <a:t>To continue working on a draft invoice, Simply select the invoice from the </a:t>
            </a:r>
            <a:r>
              <a:rPr lang="en-US" sz="1600" b="1" i="1" dirty="0">
                <a:solidFill>
                  <a:schemeClr val="accent5"/>
                </a:solidFill>
              </a:rPr>
              <a:t>Draft Invoices</a:t>
            </a:r>
            <a:r>
              <a:rPr lang="en-US" sz="1600" dirty="0">
                <a:solidFill>
                  <a:srgbClr val="000000"/>
                </a:solidFill>
              </a:rPr>
              <a:t> window. The invoice will open, allowing you to pick up where you left off. </a:t>
            </a:r>
            <a:r>
              <a:rPr lang="en-US" sz="1600" i="1" dirty="0">
                <a:solidFill>
                  <a:srgbClr val="000000"/>
                </a:solidFill>
              </a:rPr>
              <a:t>(Drafts pictured at right are examples only.)</a:t>
            </a:r>
            <a:r>
              <a:rPr lang="en-US" sz="1600" dirty="0">
                <a:solidFill>
                  <a:srgbClr val="000000"/>
                </a:solidFill>
              </a:rPr>
              <a:t> </a:t>
            </a:r>
            <a:endParaRPr lang="en-US" sz="1600" dirty="0"/>
          </a:p>
          <a:p>
            <a:pPr marL="285750" indent="-285750"/>
            <a:r>
              <a:rPr lang="en-US" sz="1600" b="1" i="1" dirty="0">
                <a:solidFill>
                  <a:schemeClr val="accent6"/>
                </a:solidFill>
              </a:rPr>
              <a:t>Now you are ready to review and submit your invoice by following the directions in Step 6.</a:t>
            </a:r>
          </a:p>
          <a:p>
            <a:pPr marL="285750" indent="-285750"/>
            <a:endParaRPr lang="en-US" sz="1600" dirty="0"/>
          </a:p>
          <a:p>
            <a:pPr marL="285750" indent="-285750"/>
            <a:endParaRPr lang="en-US" sz="1600" dirty="0"/>
          </a:p>
          <a:p>
            <a:pPr>
              <a:buClrTx/>
            </a:pPr>
            <a:endParaRPr lang="en-US" sz="1600" dirty="0">
              <a:solidFill>
                <a:srgbClr val="000000"/>
              </a:solidFill>
            </a:endParaRPr>
          </a:p>
          <a:p>
            <a:pPr>
              <a:buClrTx/>
            </a:pPr>
            <a:endParaRPr lang="en-US" sz="1600"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5649612" y="981075"/>
            <a:ext cx="1400174" cy="3248402"/>
          </a:xfrm>
          <a:prstGeom prst="rect">
            <a:avLst/>
          </a:prstGeom>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5649613" y="4400550"/>
            <a:ext cx="2646663" cy="2438401"/>
          </a:xfrm>
          <a:prstGeom prst="rect">
            <a:avLst/>
          </a:prstGeom>
        </p:spPr>
      </p:pic>
      <p:sp>
        <p:nvSpPr>
          <p:cNvPr id="7" name="Rectangle 6"/>
          <p:cNvSpPr/>
          <p:nvPr/>
        </p:nvSpPr>
        <p:spPr>
          <a:xfrm>
            <a:off x="5649612" y="1238250"/>
            <a:ext cx="1400174" cy="295275"/>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8887313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365760"/>
            <a:ext cx="7930134" cy="734907"/>
          </a:xfrm>
        </p:spPr>
        <p:txBody>
          <a:bodyPr/>
          <a:lstStyle/>
          <a:p>
            <a:pPr algn="ctr"/>
            <a:r>
              <a:rPr lang="en-US" dirty="0" smtClean="0"/>
              <a:t>Step 6</a:t>
            </a:r>
            <a:endParaRPr lang="en-US" dirty="0"/>
          </a:p>
        </p:txBody>
      </p:sp>
      <p:pic>
        <p:nvPicPr>
          <p:cNvPr id="5" name="Picture 4" descr="18644076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829" y="1421568"/>
            <a:ext cx="7682534" cy="5121689"/>
          </a:xfrm>
          <a:prstGeom prst="rect">
            <a:avLst/>
          </a:prstGeom>
          <a:ln w="76200" cmpd="sng">
            <a:solidFill>
              <a:srgbClr val="12B2EB"/>
            </a:solidFill>
          </a:ln>
        </p:spPr>
      </p:pic>
    </p:spTree>
    <p:extLst>
      <p:ext uri="{BB962C8B-B14F-4D97-AF65-F5344CB8AC3E}">
        <p14:creationId xmlns:p14="http://schemas.microsoft.com/office/powerpoint/2010/main" val="34615622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2133438" y="2252487"/>
            <a:ext cx="4648362" cy="3716151"/>
          </a:xfrm>
          <a:prstGeom prst="rect">
            <a:avLst/>
          </a:prstGeom>
        </p:spPr>
      </p:pic>
      <p:sp>
        <p:nvSpPr>
          <p:cNvPr id="2" name="Title 1"/>
          <p:cNvSpPr>
            <a:spLocks noGrp="1"/>
          </p:cNvSpPr>
          <p:nvPr>
            <p:ph type="title"/>
          </p:nvPr>
        </p:nvSpPr>
        <p:spPr>
          <a:xfrm>
            <a:off x="285751" y="216568"/>
            <a:ext cx="7930133" cy="701040"/>
          </a:xfrm>
        </p:spPr>
        <p:txBody>
          <a:bodyPr/>
          <a:lstStyle/>
          <a:p>
            <a:r>
              <a:rPr lang="en-US" dirty="0"/>
              <a:t>Step 1: </a:t>
            </a:r>
            <a:r>
              <a:rPr lang="en-US" dirty="0" smtClean="0"/>
              <a:t>Downloading </a:t>
            </a:r>
            <a:r>
              <a:rPr lang="en-US" dirty="0"/>
              <a:t>Google Chrome</a:t>
            </a:r>
          </a:p>
        </p:txBody>
      </p:sp>
      <p:sp>
        <p:nvSpPr>
          <p:cNvPr id="3" name="Content Placeholder 2"/>
          <p:cNvSpPr>
            <a:spLocks noGrp="1"/>
          </p:cNvSpPr>
          <p:nvPr>
            <p:ph idx="1"/>
          </p:nvPr>
        </p:nvSpPr>
        <p:spPr>
          <a:xfrm>
            <a:off x="285751" y="1076325"/>
            <a:ext cx="8029574" cy="5638800"/>
          </a:xfrm>
        </p:spPr>
        <p:txBody>
          <a:bodyPr>
            <a:normAutofit/>
          </a:bodyPr>
          <a:lstStyle/>
          <a:p>
            <a:pPr marL="342900" indent="-342900">
              <a:lnSpc>
                <a:spcPct val="100000"/>
              </a:lnSpc>
              <a:buClrTx/>
              <a:buFont typeface="+mj-lt"/>
              <a:buAutoNum type="arabicPeriod"/>
            </a:pPr>
            <a:r>
              <a:rPr lang="en-US" sz="1400" dirty="0" smtClean="0">
                <a:solidFill>
                  <a:schemeClr val="tx1"/>
                </a:solidFill>
              </a:rPr>
              <a:t>Open </a:t>
            </a:r>
            <a:r>
              <a:rPr lang="en-US" sz="1400" dirty="0">
                <a:solidFill>
                  <a:schemeClr val="tx1"/>
                </a:solidFill>
              </a:rPr>
              <a:t>a web </a:t>
            </a:r>
            <a:r>
              <a:rPr lang="en-US" sz="1400" dirty="0" smtClean="0">
                <a:solidFill>
                  <a:schemeClr val="tx1"/>
                </a:solidFill>
              </a:rPr>
              <a:t>browser, </a:t>
            </a:r>
            <a:r>
              <a:rPr lang="en-US" sz="1400" dirty="0">
                <a:solidFill>
                  <a:schemeClr val="tx1"/>
                </a:solidFill>
              </a:rPr>
              <a:t>such as Mozilla Firefox or Internet Explorer.</a:t>
            </a:r>
          </a:p>
          <a:p>
            <a:pPr marL="342900" indent="-342900">
              <a:lnSpc>
                <a:spcPct val="100000"/>
              </a:lnSpc>
              <a:buClrTx/>
              <a:buFont typeface="+mj-lt"/>
              <a:buAutoNum type="arabicPeriod"/>
            </a:pPr>
            <a:r>
              <a:rPr lang="en-US" sz="1400" dirty="0" smtClean="0">
                <a:solidFill>
                  <a:schemeClr val="tx1"/>
                </a:solidFill>
              </a:rPr>
              <a:t>Click </a:t>
            </a:r>
            <a:r>
              <a:rPr lang="en-US" sz="1400" dirty="0">
                <a:solidFill>
                  <a:schemeClr val="tx1"/>
                </a:solidFill>
              </a:rPr>
              <a:t>this link, or copy/paste it into the web search bar:     </a:t>
            </a:r>
            <a:r>
              <a:rPr lang="en-US" sz="1400" u="sng" dirty="0">
                <a:hlinkClick r:id="rId3"/>
              </a:rPr>
              <a:t>https://www.google.com/intl/en_us/chrome/browser/</a:t>
            </a:r>
            <a:endParaRPr lang="en-US" sz="1400" dirty="0"/>
          </a:p>
          <a:p>
            <a:pPr lvl="1">
              <a:lnSpc>
                <a:spcPct val="100000"/>
              </a:lnSpc>
            </a:pPr>
            <a:r>
              <a:rPr lang="en-US" sz="1200" dirty="0"/>
              <a:t>You will arrive at a screen that looks like this</a:t>
            </a:r>
            <a:r>
              <a:rPr lang="en-US" sz="1200" dirty="0" smtClean="0"/>
              <a:t>:</a:t>
            </a:r>
            <a:r>
              <a:rPr lang="en-US" sz="1400" dirty="0" smtClean="0"/>
              <a:t/>
            </a:r>
            <a:br>
              <a:rPr lang="en-US" sz="1400" dirty="0" smtClean="0"/>
            </a:br>
            <a:r>
              <a:rPr lang="en-US" sz="1400" dirty="0" smtClean="0"/>
              <a:t/>
            </a:r>
            <a:br>
              <a:rPr lang="en-US" sz="1400" dirty="0" smtClean="0"/>
            </a:br>
            <a:r>
              <a:rPr lang="en-US" sz="1400" dirty="0" smtClean="0"/>
              <a:t/>
            </a:r>
            <a:br>
              <a:rPr lang="en-US" sz="1400" dirty="0" smtClean="0"/>
            </a:br>
            <a:r>
              <a:rPr lang="en-US" sz="1400" dirty="0" smtClean="0"/>
              <a:t/>
            </a:r>
            <a:br>
              <a:rPr lang="en-US" sz="1400" dirty="0" smtClean="0"/>
            </a:br>
            <a:r>
              <a:rPr lang="en-US" sz="1400" dirty="0" smtClean="0"/>
              <a:t/>
            </a:r>
            <a:br>
              <a:rPr lang="en-US" sz="1400" dirty="0" smtClean="0"/>
            </a:br>
            <a:r>
              <a:rPr lang="en-US" sz="1400" dirty="0" smtClean="0"/>
              <a:t/>
            </a:r>
            <a:br>
              <a:rPr lang="en-US" sz="1400" dirty="0" smtClean="0"/>
            </a:br>
            <a:r>
              <a:rPr lang="en-US" sz="1400" dirty="0" smtClean="0"/>
              <a:t/>
            </a:r>
            <a:br>
              <a:rPr lang="en-US" sz="1400" dirty="0" smtClean="0"/>
            </a:br>
            <a:r>
              <a:rPr lang="en-US" sz="1600" dirty="0" smtClean="0"/>
              <a:t/>
            </a:r>
            <a:br>
              <a:rPr lang="en-US" sz="1600" dirty="0" smtClean="0"/>
            </a:br>
            <a:r>
              <a:rPr lang="en-US" sz="1600" dirty="0" smtClean="0"/>
              <a:t/>
            </a:r>
            <a:br>
              <a:rPr lang="en-US" sz="1600" dirty="0" smtClean="0"/>
            </a:br>
            <a:r>
              <a:rPr lang="en-US" sz="1600" dirty="0" smtClean="0"/>
              <a:t/>
            </a:r>
            <a:br>
              <a:rPr lang="en-US" sz="1600" dirty="0" smtClean="0"/>
            </a:br>
            <a:endParaRPr lang="en-US" sz="1600" dirty="0" smtClean="0"/>
          </a:p>
          <a:p>
            <a:pPr marL="274320" lvl="1" indent="0">
              <a:lnSpc>
                <a:spcPct val="100000"/>
              </a:lnSpc>
              <a:buNone/>
            </a:pPr>
            <a:r>
              <a:rPr lang="en-US" sz="1600" dirty="0" smtClean="0"/>
              <a:t/>
            </a:r>
            <a:br>
              <a:rPr lang="en-US" sz="1600" dirty="0" smtClean="0"/>
            </a:br>
            <a:r>
              <a:rPr lang="en-US" sz="1600" dirty="0" smtClean="0"/>
              <a:t/>
            </a:r>
            <a:br>
              <a:rPr lang="en-US" sz="1600" dirty="0" smtClean="0"/>
            </a:br>
            <a:r>
              <a:rPr lang="en-US" sz="1600" dirty="0" smtClean="0"/>
              <a:t/>
            </a:r>
            <a:br>
              <a:rPr lang="en-US" sz="1600" dirty="0" smtClean="0"/>
            </a:br>
            <a:r>
              <a:rPr lang="en-US" sz="1600" dirty="0" smtClean="0"/>
              <a:t/>
            </a:r>
            <a:br>
              <a:rPr lang="en-US" sz="1600" dirty="0" smtClean="0"/>
            </a:br>
            <a:r>
              <a:rPr lang="en-US" sz="1600" dirty="0" smtClean="0"/>
              <a:t/>
            </a:r>
            <a:br>
              <a:rPr lang="en-US" sz="1600" dirty="0" smtClean="0"/>
            </a:br>
            <a:endParaRPr lang="en-US" sz="1600" dirty="0" smtClean="0"/>
          </a:p>
          <a:p>
            <a:pPr marL="342900" indent="-342900">
              <a:lnSpc>
                <a:spcPct val="100000"/>
              </a:lnSpc>
              <a:buClrTx/>
              <a:buFont typeface="+mj-lt"/>
              <a:buAutoNum type="arabicPeriod"/>
            </a:pPr>
            <a:r>
              <a:rPr lang="en-US" sz="1200" dirty="0" smtClean="0">
                <a:solidFill>
                  <a:schemeClr val="tx1"/>
                </a:solidFill>
              </a:rPr>
              <a:t>Click </a:t>
            </a:r>
            <a:r>
              <a:rPr lang="en-US" sz="1200" b="1" i="1" dirty="0" smtClean="0">
                <a:solidFill>
                  <a:schemeClr val="accent5"/>
                </a:solidFill>
              </a:rPr>
              <a:t>Download </a:t>
            </a:r>
            <a:r>
              <a:rPr lang="en-US" sz="1200" b="1" i="1" dirty="0">
                <a:solidFill>
                  <a:schemeClr val="accent5"/>
                </a:solidFill>
              </a:rPr>
              <a:t>Chrome</a:t>
            </a:r>
            <a:r>
              <a:rPr lang="en-US" sz="1200" dirty="0" smtClean="0">
                <a:solidFill>
                  <a:schemeClr val="tx1"/>
                </a:solidFill>
              </a:rPr>
              <a:t>.</a:t>
            </a:r>
            <a:endParaRPr lang="en-US" sz="1200" dirty="0">
              <a:solidFill>
                <a:schemeClr val="tx1"/>
              </a:solidFill>
            </a:endParaRPr>
          </a:p>
        </p:txBody>
      </p:sp>
      <p:sp>
        <p:nvSpPr>
          <p:cNvPr id="5" name="Rectangle 4"/>
          <p:cNvSpPr/>
          <p:nvPr/>
        </p:nvSpPr>
        <p:spPr>
          <a:xfrm>
            <a:off x="3392978" y="2915680"/>
            <a:ext cx="1201608" cy="295215"/>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8408138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Step 6: Viewing Summaries and Submitting Invoices</a:t>
            </a:r>
            <a:endParaRPr lang="en-US" sz="2400" dirty="0"/>
          </a:p>
        </p:txBody>
      </p:sp>
      <p:sp>
        <p:nvSpPr>
          <p:cNvPr id="3" name="Content Placeholder 2"/>
          <p:cNvSpPr>
            <a:spLocks noGrp="1"/>
          </p:cNvSpPr>
          <p:nvPr>
            <p:ph idx="1"/>
          </p:nvPr>
        </p:nvSpPr>
        <p:spPr/>
        <p:txBody>
          <a:bodyPr/>
          <a:lstStyle/>
          <a:p>
            <a:pPr>
              <a:buClrTx/>
            </a:pPr>
            <a:r>
              <a:rPr lang="en-US" dirty="0">
                <a:solidFill>
                  <a:srgbClr val="000000"/>
                </a:solidFill>
              </a:rPr>
              <a:t>When you have completed the final worksheet, </a:t>
            </a:r>
            <a:r>
              <a:rPr lang="en-US" b="1" i="1" dirty="0" smtClean="0">
                <a:solidFill>
                  <a:schemeClr val="accent5"/>
                </a:solidFill>
              </a:rPr>
              <a:t>Operating Statistics</a:t>
            </a:r>
            <a:r>
              <a:rPr lang="en-US" dirty="0" smtClean="0">
                <a:solidFill>
                  <a:srgbClr val="000000"/>
                </a:solidFill>
              </a:rPr>
              <a:t>, </a:t>
            </a:r>
            <a:r>
              <a:rPr lang="en-US" dirty="0">
                <a:solidFill>
                  <a:srgbClr val="000000"/>
                </a:solidFill>
              </a:rPr>
              <a:t>you will be ready to review and submit your invoice. First, click </a:t>
            </a:r>
            <a:r>
              <a:rPr lang="en-US" b="1" i="1" dirty="0" smtClean="0">
                <a:solidFill>
                  <a:schemeClr val="accent5"/>
                </a:solidFill>
              </a:rPr>
              <a:t>Summary</a:t>
            </a:r>
            <a:r>
              <a:rPr lang="en-US" b="1" i="1" dirty="0" smtClean="0">
                <a:solidFill>
                  <a:schemeClr val="tx1"/>
                </a:solidFill>
              </a:rPr>
              <a:t>.</a:t>
            </a:r>
            <a:endParaRPr lang="en-US" dirty="0">
              <a:solidFill>
                <a:srgbClr val="000000"/>
              </a:solidFill>
            </a:endParaRPr>
          </a:p>
          <a:p>
            <a:pPr>
              <a:buClrTx/>
            </a:pPr>
            <a:endParaRPr lang="en-US" dirty="0"/>
          </a:p>
        </p:txBody>
      </p:sp>
      <p:pic>
        <p:nvPicPr>
          <p:cNvPr id="7" name="Picture 6" descr="image5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477" y="2304415"/>
            <a:ext cx="7680960" cy="3437901"/>
          </a:xfrm>
          <a:prstGeom prst="rect">
            <a:avLst/>
          </a:prstGeom>
        </p:spPr>
      </p:pic>
      <p:sp>
        <p:nvSpPr>
          <p:cNvPr id="8" name="Rectangle 7"/>
          <p:cNvSpPr/>
          <p:nvPr/>
        </p:nvSpPr>
        <p:spPr>
          <a:xfrm>
            <a:off x="6691924" y="2796834"/>
            <a:ext cx="1190270" cy="308522"/>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8429356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Step 6: Viewing Summaries and Submitting Invoices</a:t>
            </a:r>
          </a:p>
        </p:txBody>
      </p:sp>
      <p:sp>
        <p:nvSpPr>
          <p:cNvPr id="3" name="Content Placeholder 2"/>
          <p:cNvSpPr>
            <a:spLocks noGrp="1"/>
          </p:cNvSpPr>
          <p:nvPr>
            <p:ph idx="1"/>
          </p:nvPr>
        </p:nvSpPr>
        <p:spPr/>
        <p:txBody>
          <a:bodyPr/>
          <a:lstStyle/>
          <a:p>
            <a:r>
              <a:rPr lang="en-US" dirty="0">
                <a:solidFill>
                  <a:srgbClr val="000000"/>
                </a:solidFill>
              </a:rPr>
              <a:t>You will be taken to the Summary page, </a:t>
            </a:r>
            <a:r>
              <a:rPr lang="en-US" dirty="0" smtClean="0">
                <a:solidFill>
                  <a:srgbClr val="000000"/>
                </a:solidFill>
              </a:rPr>
              <a:t>which will be auto-populated with your data. The Summary Page looks </a:t>
            </a:r>
            <a:r>
              <a:rPr lang="en-US" dirty="0">
                <a:solidFill>
                  <a:srgbClr val="000000"/>
                </a:solidFill>
              </a:rPr>
              <a:t>like </a:t>
            </a:r>
            <a:r>
              <a:rPr lang="en-US" dirty="0" smtClean="0">
                <a:solidFill>
                  <a:srgbClr val="000000"/>
                </a:solidFill>
              </a:rPr>
              <a:t>this:</a:t>
            </a: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952499" y="2252027"/>
            <a:ext cx="6353175" cy="4450616"/>
          </a:xfrm>
          <a:prstGeom prst="rect">
            <a:avLst/>
          </a:prstGeom>
        </p:spPr>
      </p:pic>
    </p:spTree>
    <p:extLst>
      <p:ext uri="{BB962C8B-B14F-4D97-AF65-F5344CB8AC3E}">
        <p14:creationId xmlns:p14="http://schemas.microsoft.com/office/powerpoint/2010/main" val="191022089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6: Viewing Summaries and Submitting Invoices</a:t>
            </a:r>
          </a:p>
        </p:txBody>
      </p:sp>
      <p:sp>
        <p:nvSpPr>
          <p:cNvPr id="3" name="Content Placeholder 2"/>
          <p:cNvSpPr>
            <a:spLocks noGrp="1"/>
          </p:cNvSpPr>
          <p:nvPr>
            <p:ph idx="1"/>
          </p:nvPr>
        </p:nvSpPr>
        <p:spPr>
          <a:xfrm>
            <a:off x="285750" y="981075"/>
            <a:ext cx="4041518" cy="5667376"/>
          </a:xfrm>
        </p:spPr>
        <p:txBody>
          <a:bodyPr/>
          <a:lstStyle/>
          <a:p>
            <a:pPr>
              <a:buClrTx/>
            </a:pPr>
            <a:r>
              <a:rPr lang="en-US" dirty="0">
                <a:solidFill>
                  <a:srgbClr val="000000"/>
                </a:solidFill>
              </a:rPr>
              <a:t>From the Summary page, you can review all of the information you have entered for this invoice. If you find incorrect information, you can navigate back to the corresponding worksheet using the </a:t>
            </a:r>
            <a:r>
              <a:rPr lang="en-US" b="1" i="1" dirty="0" err="1" smtClean="0">
                <a:solidFill>
                  <a:schemeClr val="accent5"/>
                </a:solidFill>
              </a:rPr>
              <a:t>Prev</a:t>
            </a:r>
            <a:r>
              <a:rPr lang="en-US" dirty="0" smtClean="0">
                <a:solidFill>
                  <a:srgbClr val="000000"/>
                </a:solidFill>
              </a:rPr>
              <a:t> </a:t>
            </a:r>
            <a:r>
              <a:rPr lang="en-US" dirty="0">
                <a:solidFill>
                  <a:srgbClr val="000000"/>
                </a:solidFill>
              </a:rPr>
              <a:t>and </a:t>
            </a:r>
            <a:r>
              <a:rPr lang="en-US" b="1" i="1" dirty="0" smtClean="0">
                <a:solidFill>
                  <a:schemeClr val="accent5"/>
                </a:solidFill>
              </a:rPr>
              <a:t>Next</a:t>
            </a:r>
            <a:r>
              <a:rPr lang="en-US" dirty="0" smtClean="0">
                <a:solidFill>
                  <a:srgbClr val="000000"/>
                </a:solidFill>
              </a:rPr>
              <a:t> </a:t>
            </a:r>
            <a:r>
              <a:rPr lang="en-US" dirty="0">
                <a:solidFill>
                  <a:srgbClr val="000000"/>
                </a:solidFill>
              </a:rPr>
              <a:t>arrows. </a:t>
            </a:r>
          </a:p>
          <a:p>
            <a:pPr>
              <a:buClrTx/>
            </a:pPr>
            <a:endParaRPr lang="en-US" dirty="0"/>
          </a:p>
        </p:txBody>
      </p:sp>
      <p:pic>
        <p:nvPicPr>
          <p:cNvPr id="4" name="Picture 3" descr="image9.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375590" y="1175832"/>
            <a:ext cx="2689579" cy="1305165"/>
          </a:xfrm>
          <a:prstGeom prst="rect">
            <a:avLst/>
          </a:prstGeom>
        </p:spPr>
      </p:pic>
      <p:sp>
        <p:nvSpPr>
          <p:cNvPr id="5" name="Rectangle 4"/>
          <p:cNvSpPr/>
          <p:nvPr/>
        </p:nvSpPr>
        <p:spPr>
          <a:xfrm>
            <a:off x="5975133" y="1542614"/>
            <a:ext cx="1612145" cy="503858"/>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8074252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6: Viewing Summaries and Submitting Invoices</a:t>
            </a:r>
          </a:p>
        </p:txBody>
      </p:sp>
      <p:sp>
        <p:nvSpPr>
          <p:cNvPr id="3" name="Content Placeholder 2"/>
          <p:cNvSpPr>
            <a:spLocks noGrp="1"/>
          </p:cNvSpPr>
          <p:nvPr>
            <p:ph idx="1"/>
          </p:nvPr>
        </p:nvSpPr>
        <p:spPr>
          <a:xfrm>
            <a:off x="285749" y="981075"/>
            <a:ext cx="3742975" cy="5667376"/>
          </a:xfrm>
        </p:spPr>
        <p:txBody>
          <a:bodyPr/>
          <a:lstStyle/>
          <a:p>
            <a:pPr>
              <a:buClrTx/>
            </a:pPr>
            <a:r>
              <a:rPr lang="en-US" dirty="0">
                <a:solidFill>
                  <a:srgbClr val="000000"/>
                </a:solidFill>
              </a:rPr>
              <a:t>Reenter the correct information in the corresponding cell and click </a:t>
            </a:r>
            <a:r>
              <a:rPr lang="en-US" b="1" i="1" dirty="0" smtClean="0">
                <a:solidFill>
                  <a:schemeClr val="accent5"/>
                </a:solidFill>
              </a:rPr>
              <a:t>Save </a:t>
            </a:r>
            <a:r>
              <a:rPr lang="en-US" b="1" i="1" dirty="0">
                <a:solidFill>
                  <a:schemeClr val="accent5"/>
                </a:solidFill>
              </a:rPr>
              <a:t>Worksheet</a:t>
            </a:r>
            <a:r>
              <a:rPr lang="en-US" dirty="0" smtClean="0">
                <a:solidFill>
                  <a:srgbClr val="000000"/>
                </a:solidFill>
              </a:rPr>
              <a:t>.</a:t>
            </a:r>
            <a:endParaRPr lang="en-US" dirty="0">
              <a:solidFill>
                <a:srgbClr val="000000"/>
              </a:solidFill>
            </a:endParaRPr>
          </a:p>
        </p:txBody>
      </p:sp>
      <p:pic>
        <p:nvPicPr>
          <p:cNvPr id="4" name="Picture 3"/>
          <p:cNvPicPr/>
          <p:nvPr/>
        </p:nvPicPr>
        <p:blipFill rotWithShape="1">
          <a:blip r:embed="rId2">
            <a:extLst>
              <a:ext uri="{28A0092B-C50C-407E-A947-70E740481C1C}">
                <a14:useLocalDpi xmlns:a14="http://schemas.microsoft.com/office/drawing/2010/main" val="0"/>
              </a:ext>
            </a:extLst>
          </a:blip>
          <a:srcRect/>
          <a:stretch/>
        </p:blipFill>
        <p:spPr>
          <a:xfrm>
            <a:off x="5356828" y="1150494"/>
            <a:ext cx="2627452" cy="646704"/>
          </a:xfrm>
          <a:prstGeom prst="rect">
            <a:avLst/>
          </a:prstGeom>
        </p:spPr>
      </p:pic>
      <p:sp>
        <p:nvSpPr>
          <p:cNvPr id="5" name="Rectangle 4"/>
          <p:cNvSpPr/>
          <p:nvPr/>
        </p:nvSpPr>
        <p:spPr>
          <a:xfrm>
            <a:off x="5410241" y="1199349"/>
            <a:ext cx="1612145" cy="503858"/>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496323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6: Viewing Summaries and Submitting Invoices</a:t>
            </a:r>
          </a:p>
        </p:txBody>
      </p:sp>
      <p:sp>
        <p:nvSpPr>
          <p:cNvPr id="3" name="Content Placeholder 2"/>
          <p:cNvSpPr>
            <a:spLocks noGrp="1"/>
          </p:cNvSpPr>
          <p:nvPr>
            <p:ph idx="1"/>
          </p:nvPr>
        </p:nvSpPr>
        <p:spPr>
          <a:xfrm>
            <a:off x="285749" y="981075"/>
            <a:ext cx="3994771" cy="5667376"/>
          </a:xfrm>
        </p:spPr>
        <p:txBody>
          <a:bodyPr/>
          <a:lstStyle/>
          <a:p>
            <a:pPr>
              <a:buClrTx/>
            </a:pPr>
            <a:r>
              <a:rPr lang="en-US" dirty="0">
                <a:solidFill>
                  <a:srgbClr val="000000"/>
                </a:solidFill>
              </a:rPr>
              <a:t>After making corrections, you can navigate back to the final worksheet using the </a:t>
            </a:r>
            <a:r>
              <a:rPr lang="en-US" b="1" i="1" dirty="0" smtClean="0">
                <a:solidFill>
                  <a:schemeClr val="accent5"/>
                </a:solidFill>
              </a:rPr>
              <a:t>Next</a:t>
            </a:r>
            <a:r>
              <a:rPr lang="en-US" dirty="0" smtClean="0">
                <a:solidFill>
                  <a:srgbClr val="000000"/>
                </a:solidFill>
              </a:rPr>
              <a:t> </a:t>
            </a:r>
            <a:r>
              <a:rPr lang="en-US" dirty="0">
                <a:solidFill>
                  <a:srgbClr val="000000"/>
                </a:solidFill>
              </a:rPr>
              <a:t>arrow, then click </a:t>
            </a:r>
            <a:r>
              <a:rPr lang="en-US" b="1" i="1" dirty="0" smtClean="0">
                <a:solidFill>
                  <a:schemeClr val="accent5"/>
                </a:solidFill>
              </a:rPr>
              <a:t>Summary</a:t>
            </a:r>
            <a:r>
              <a:rPr lang="en-US" dirty="0" smtClean="0">
                <a:solidFill>
                  <a:srgbClr val="000000"/>
                </a:solidFill>
              </a:rPr>
              <a:t> </a:t>
            </a:r>
            <a:r>
              <a:rPr lang="en-US" dirty="0">
                <a:solidFill>
                  <a:srgbClr val="000000"/>
                </a:solidFill>
              </a:rPr>
              <a:t>to get back to the Summary Page.</a:t>
            </a:r>
            <a:endParaRPr lang="en-US" dirty="0"/>
          </a:p>
          <a:p>
            <a:pPr>
              <a:buClrTx/>
            </a:pPr>
            <a:endParaRPr lang="en-US" dirty="0"/>
          </a:p>
        </p:txBody>
      </p:sp>
      <p:pic>
        <p:nvPicPr>
          <p:cNvPr id="4" name="Picture 3" descr="image14.pn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585965" y="2831026"/>
            <a:ext cx="3527664" cy="1894396"/>
          </a:xfrm>
          <a:prstGeom prst="rect">
            <a:avLst/>
          </a:prstGeom>
        </p:spPr>
      </p:pic>
      <p:sp>
        <p:nvSpPr>
          <p:cNvPr id="5" name="Rectangle 4"/>
          <p:cNvSpPr/>
          <p:nvPr/>
        </p:nvSpPr>
        <p:spPr>
          <a:xfrm>
            <a:off x="7184676" y="3408499"/>
            <a:ext cx="919061" cy="375886"/>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image9.jp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375590" y="1175832"/>
            <a:ext cx="2689579" cy="1305165"/>
          </a:xfrm>
          <a:prstGeom prst="rect">
            <a:avLst/>
          </a:prstGeom>
        </p:spPr>
      </p:pic>
      <p:sp>
        <p:nvSpPr>
          <p:cNvPr id="7" name="Rectangle 6"/>
          <p:cNvSpPr/>
          <p:nvPr/>
        </p:nvSpPr>
        <p:spPr>
          <a:xfrm>
            <a:off x="5975133" y="1542614"/>
            <a:ext cx="1612145" cy="503858"/>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563158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6: Viewing Summaries and Submitting Invoices</a:t>
            </a:r>
          </a:p>
        </p:txBody>
      </p:sp>
      <p:sp>
        <p:nvSpPr>
          <p:cNvPr id="3" name="Content Placeholder 2"/>
          <p:cNvSpPr>
            <a:spLocks noGrp="1"/>
          </p:cNvSpPr>
          <p:nvPr>
            <p:ph idx="1"/>
          </p:nvPr>
        </p:nvSpPr>
        <p:spPr>
          <a:xfrm>
            <a:off x="285750" y="981075"/>
            <a:ext cx="3436441" cy="5667376"/>
          </a:xfrm>
        </p:spPr>
        <p:txBody>
          <a:bodyPr>
            <a:normAutofit/>
          </a:bodyPr>
          <a:lstStyle/>
          <a:p>
            <a:pPr>
              <a:lnSpc>
                <a:spcPct val="100000"/>
              </a:lnSpc>
              <a:buClrTx/>
            </a:pPr>
            <a:r>
              <a:rPr lang="en-US" sz="1600" dirty="0">
                <a:solidFill>
                  <a:srgbClr val="000000"/>
                </a:solidFill>
              </a:rPr>
              <a:t>When you are sure all of the information you have entered is correct, click </a:t>
            </a:r>
            <a:r>
              <a:rPr lang="en-US" sz="1600" b="1" i="1" dirty="0" smtClean="0">
                <a:solidFill>
                  <a:schemeClr val="accent5"/>
                </a:solidFill>
              </a:rPr>
              <a:t>Submit Invoice</a:t>
            </a:r>
            <a:r>
              <a:rPr lang="en-US" sz="1600" dirty="0">
                <a:solidFill>
                  <a:srgbClr val="000000"/>
                </a:solidFill>
              </a:rPr>
              <a:t> </a:t>
            </a:r>
            <a:r>
              <a:rPr lang="en-US" sz="1600" dirty="0" smtClean="0">
                <a:solidFill>
                  <a:srgbClr val="000000"/>
                </a:solidFill>
              </a:rPr>
              <a:t>to </a:t>
            </a:r>
            <a:r>
              <a:rPr lang="en-US" sz="1600" dirty="0">
                <a:solidFill>
                  <a:srgbClr val="000000"/>
                </a:solidFill>
              </a:rPr>
              <a:t>submit the invoice. </a:t>
            </a:r>
            <a:endParaRPr lang="en-US" sz="1600" dirty="0" smtClean="0">
              <a:solidFill>
                <a:srgbClr val="000000"/>
              </a:solidFill>
            </a:endParaRPr>
          </a:p>
          <a:p>
            <a:pPr>
              <a:lnSpc>
                <a:spcPct val="100000"/>
              </a:lnSpc>
              <a:buClrTx/>
            </a:pPr>
            <a:r>
              <a:rPr lang="en-US" sz="1600" dirty="0" smtClean="0">
                <a:solidFill>
                  <a:srgbClr val="000000"/>
                </a:solidFill>
              </a:rPr>
              <a:t>Congratulations</a:t>
            </a:r>
            <a:r>
              <a:rPr lang="en-US" sz="1600" dirty="0">
                <a:solidFill>
                  <a:srgbClr val="000000"/>
                </a:solidFill>
              </a:rPr>
              <a:t>! You have just submitted your first invoice using the new </a:t>
            </a:r>
            <a:r>
              <a:rPr lang="en-US" sz="1600" dirty="0" smtClean="0">
                <a:solidFill>
                  <a:srgbClr val="000000"/>
                </a:solidFill>
              </a:rPr>
              <a:t>system!</a:t>
            </a:r>
          </a:p>
          <a:p>
            <a:pPr>
              <a:lnSpc>
                <a:spcPct val="100000"/>
              </a:lnSpc>
              <a:buClrTx/>
            </a:pPr>
            <a:r>
              <a:rPr lang="en-US" sz="1600" b="1" i="1" dirty="0" smtClean="0">
                <a:solidFill>
                  <a:schemeClr val="accent6"/>
                </a:solidFill>
              </a:rPr>
              <a:t>NOTE</a:t>
            </a:r>
            <a:r>
              <a:rPr lang="en-US" sz="1600" b="1" i="1" dirty="0">
                <a:solidFill>
                  <a:schemeClr val="accent6"/>
                </a:solidFill>
              </a:rPr>
              <a:t>: You cannot </a:t>
            </a:r>
            <a:r>
              <a:rPr lang="en-US" sz="1600" b="1" i="1" dirty="0" smtClean="0">
                <a:solidFill>
                  <a:schemeClr val="accent6"/>
                </a:solidFill>
              </a:rPr>
              <a:t>submit a </a:t>
            </a:r>
            <a:r>
              <a:rPr lang="en-US" sz="1600" b="1" i="1" dirty="0">
                <a:solidFill>
                  <a:schemeClr val="accent6"/>
                </a:solidFill>
              </a:rPr>
              <a:t>new invoice until the previous invoice has been submitted and accepted.</a:t>
            </a:r>
          </a:p>
          <a:p>
            <a:pPr>
              <a:lnSpc>
                <a:spcPct val="100000"/>
              </a:lnSpc>
              <a:buClrTx/>
            </a:pPr>
            <a:endParaRPr lang="en-US" sz="1600" dirty="0"/>
          </a:p>
        </p:txBody>
      </p:sp>
      <p:pic>
        <p:nvPicPr>
          <p:cNvPr id="4" name="Picture 3" descr="Screen Shot 2014-06-20 at 12.04.42 PM.pn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776928" y="1249915"/>
            <a:ext cx="4444735" cy="2711759"/>
          </a:xfrm>
          <a:prstGeom prst="rect">
            <a:avLst/>
          </a:prstGeom>
        </p:spPr>
      </p:pic>
      <p:sp>
        <p:nvSpPr>
          <p:cNvPr id="5" name="Rectangle 4"/>
          <p:cNvSpPr/>
          <p:nvPr/>
        </p:nvSpPr>
        <p:spPr>
          <a:xfrm>
            <a:off x="3993615" y="3392947"/>
            <a:ext cx="1305034" cy="461000"/>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7045286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Step 6: Viewing Summaries and Submitting Invoices</a:t>
            </a:r>
          </a:p>
        </p:txBody>
      </p:sp>
      <p:sp>
        <p:nvSpPr>
          <p:cNvPr id="3" name="Content Placeholder 2"/>
          <p:cNvSpPr>
            <a:spLocks noGrp="1"/>
          </p:cNvSpPr>
          <p:nvPr>
            <p:ph idx="1"/>
          </p:nvPr>
        </p:nvSpPr>
        <p:spPr>
          <a:xfrm>
            <a:off x="285749" y="981075"/>
            <a:ext cx="4123831" cy="5667376"/>
          </a:xfrm>
        </p:spPr>
        <p:txBody>
          <a:bodyPr>
            <a:normAutofit/>
          </a:bodyPr>
          <a:lstStyle/>
          <a:p>
            <a:pPr marL="285750" indent="-285750">
              <a:buClrTx/>
            </a:pPr>
            <a:r>
              <a:rPr lang="en-US" dirty="0">
                <a:solidFill>
                  <a:srgbClr val="000000"/>
                </a:solidFill>
              </a:rPr>
              <a:t>You can also cancel an invoice by clicking </a:t>
            </a:r>
            <a:r>
              <a:rPr lang="en-US" b="1" i="1" dirty="0" smtClean="0">
                <a:solidFill>
                  <a:schemeClr val="accent5"/>
                </a:solidFill>
              </a:rPr>
              <a:t>Cancel </a:t>
            </a:r>
            <a:r>
              <a:rPr lang="en-US" b="1" i="1" dirty="0">
                <a:solidFill>
                  <a:schemeClr val="accent5"/>
                </a:solidFill>
              </a:rPr>
              <a:t>Submission</a:t>
            </a:r>
            <a:r>
              <a:rPr lang="en-US" dirty="0" smtClean="0">
                <a:solidFill>
                  <a:srgbClr val="000000"/>
                </a:solidFill>
              </a:rPr>
              <a:t>. </a:t>
            </a:r>
            <a:r>
              <a:rPr lang="en-US" dirty="0">
                <a:solidFill>
                  <a:srgbClr val="000000"/>
                </a:solidFill>
              </a:rPr>
              <a:t>Clicking Cancel Submission </a:t>
            </a:r>
            <a:r>
              <a:rPr lang="en-US" dirty="0" smtClean="0">
                <a:solidFill>
                  <a:srgbClr val="000000"/>
                </a:solidFill>
              </a:rPr>
              <a:t>will NOT lose your work, but will allow you to return to the worksheets to make changes. Navigate through the worksheets using the “</a:t>
            </a:r>
            <a:r>
              <a:rPr lang="en-US" dirty="0" err="1" smtClean="0">
                <a:solidFill>
                  <a:srgbClr val="000000"/>
                </a:solidFill>
              </a:rPr>
              <a:t>Prev</a:t>
            </a:r>
            <a:r>
              <a:rPr lang="en-US" dirty="0" smtClean="0">
                <a:solidFill>
                  <a:srgbClr val="000000"/>
                </a:solidFill>
              </a:rPr>
              <a:t>” and “Next” to make changes on a specific worksheet.</a:t>
            </a:r>
          </a:p>
          <a:p>
            <a:pPr>
              <a:buClrTx/>
            </a:pPr>
            <a:endParaRPr lang="en-US"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5857875" y="3750992"/>
            <a:ext cx="2452687" cy="2932787"/>
          </a:xfrm>
          <a:prstGeom prst="rect">
            <a:avLst/>
          </a:prstGeom>
        </p:spPr>
      </p:pic>
      <p:cxnSp>
        <p:nvCxnSpPr>
          <p:cNvPr id="5" name="Straight Arrow Connector 4"/>
          <p:cNvCxnSpPr/>
          <p:nvPr/>
        </p:nvCxnSpPr>
        <p:spPr>
          <a:xfrm flipV="1">
            <a:off x="4445000" y="3962533"/>
            <a:ext cx="1281575" cy="495167"/>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descr="Screen Shot 2014-06-20 at 12.04.42 P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495953" y="1037108"/>
            <a:ext cx="2747606" cy="2477429"/>
          </a:xfrm>
          <a:prstGeom prst="rect">
            <a:avLst/>
          </a:prstGeom>
        </p:spPr>
      </p:pic>
      <p:cxnSp>
        <p:nvCxnSpPr>
          <p:cNvPr id="7" name="Straight Arrow Connector 6"/>
          <p:cNvCxnSpPr/>
          <p:nvPr/>
        </p:nvCxnSpPr>
        <p:spPr>
          <a:xfrm>
            <a:off x="4381500" y="2082800"/>
            <a:ext cx="1814853" cy="818609"/>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270719" y="2856460"/>
            <a:ext cx="1841467" cy="526692"/>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105639" y="3810152"/>
            <a:ext cx="1579592" cy="272836"/>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7476628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Viewing Previous Invoices</a:t>
            </a:r>
            <a:endParaRPr lang="en-US" dirty="0"/>
          </a:p>
        </p:txBody>
      </p:sp>
      <p:sp>
        <p:nvSpPr>
          <p:cNvPr id="3" name="Content Placeholder 2"/>
          <p:cNvSpPr>
            <a:spLocks noGrp="1"/>
          </p:cNvSpPr>
          <p:nvPr>
            <p:ph idx="1"/>
          </p:nvPr>
        </p:nvSpPr>
        <p:spPr/>
        <p:txBody>
          <a:bodyPr/>
          <a:lstStyle/>
          <a:p>
            <a:pPr>
              <a:buClrTx/>
            </a:pPr>
            <a:r>
              <a:rPr lang="en-US" dirty="0">
                <a:solidFill>
                  <a:srgbClr val="000000"/>
                </a:solidFill>
              </a:rPr>
              <a:t>To see your old invoices, simply select the invoice you wish to view from the </a:t>
            </a:r>
            <a:r>
              <a:rPr lang="en-US" b="1" i="1" dirty="0" smtClean="0">
                <a:solidFill>
                  <a:schemeClr val="accent5"/>
                </a:solidFill>
              </a:rPr>
              <a:t>Previous Invoices</a:t>
            </a:r>
            <a:r>
              <a:rPr lang="en-US" dirty="0" smtClean="0">
                <a:solidFill>
                  <a:srgbClr val="000000"/>
                </a:solidFill>
              </a:rPr>
              <a:t> </a:t>
            </a:r>
            <a:r>
              <a:rPr lang="en-US" dirty="0">
                <a:solidFill>
                  <a:srgbClr val="000000"/>
                </a:solidFill>
              </a:rPr>
              <a:t>window on the Dashboard Page. </a:t>
            </a:r>
            <a:endParaRPr lang="en-US" dirty="0" smtClean="0">
              <a:solidFill>
                <a:srgbClr val="000000"/>
              </a:solidFill>
            </a:endParaRPr>
          </a:p>
          <a:p>
            <a:pPr>
              <a:buClrTx/>
            </a:pPr>
            <a:endParaRPr lang="en-US" dirty="0"/>
          </a:p>
        </p:txBody>
      </p:sp>
      <p:pic>
        <p:nvPicPr>
          <p:cNvPr id="5" name="Picture 4" descr="image5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2645" y="2625623"/>
            <a:ext cx="5715000" cy="2057400"/>
          </a:xfrm>
          <a:prstGeom prst="rect">
            <a:avLst/>
          </a:prstGeom>
        </p:spPr>
      </p:pic>
    </p:spTree>
    <p:extLst>
      <p:ext uri="{BB962C8B-B14F-4D97-AF65-F5344CB8AC3E}">
        <p14:creationId xmlns:p14="http://schemas.microsoft.com/office/powerpoint/2010/main" val="136306144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Viewing Previous Invoices</a:t>
            </a:r>
          </a:p>
        </p:txBody>
      </p:sp>
      <p:sp>
        <p:nvSpPr>
          <p:cNvPr id="3" name="Content Placeholder 2"/>
          <p:cNvSpPr>
            <a:spLocks noGrp="1"/>
          </p:cNvSpPr>
          <p:nvPr>
            <p:ph idx="1"/>
          </p:nvPr>
        </p:nvSpPr>
        <p:spPr/>
        <p:txBody>
          <a:bodyPr/>
          <a:lstStyle/>
          <a:p>
            <a:pPr>
              <a:buClrTx/>
            </a:pPr>
            <a:r>
              <a:rPr lang="en-US" i="1" dirty="0">
                <a:solidFill>
                  <a:srgbClr val="000000"/>
                </a:solidFill>
              </a:rPr>
              <a:t>You </a:t>
            </a:r>
            <a:r>
              <a:rPr lang="en-US" b="1" dirty="0">
                <a:solidFill>
                  <a:schemeClr val="accent6"/>
                </a:solidFill>
              </a:rPr>
              <a:t>cannot</a:t>
            </a:r>
            <a:r>
              <a:rPr lang="en-US" i="1" dirty="0">
                <a:solidFill>
                  <a:schemeClr val="accent6"/>
                </a:solidFill>
              </a:rPr>
              <a:t> </a:t>
            </a:r>
            <a:r>
              <a:rPr lang="en-US" i="1" dirty="0">
                <a:solidFill>
                  <a:srgbClr val="000000"/>
                </a:solidFill>
              </a:rPr>
              <a:t>work on previously submitted invoices, but you </a:t>
            </a:r>
            <a:r>
              <a:rPr lang="en-US" b="1" dirty="0" smtClean="0">
                <a:solidFill>
                  <a:srgbClr val="F14124"/>
                </a:solidFill>
              </a:rPr>
              <a:t>can</a:t>
            </a:r>
            <a:r>
              <a:rPr lang="en-US" i="1" dirty="0" smtClean="0">
                <a:solidFill>
                  <a:srgbClr val="000000"/>
                </a:solidFill>
              </a:rPr>
              <a:t> upload </a:t>
            </a:r>
            <a:r>
              <a:rPr lang="en-US" i="1" dirty="0">
                <a:solidFill>
                  <a:srgbClr val="000000"/>
                </a:solidFill>
              </a:rPr>
              <a:t>supporting documents to previous invoices. </a:t>
            </a:r>
            <a:r>
              <a:rPr lang="en-US" dirty="0">
                <a:solidFill>
                  <a:srgbClr val="000000"/>
                </a:solidFill>
              </a:rPr>
              <a:t>Simply select the previous invoice to open it. Then, navigate to the correct worksheet using the </a:t>
            </a:r>
            <a:r>
              <a:rPr lang="en-US" b="1" i="1" dirty="0" err="1" smtClean="0">
                <a:solidFill>
                  <a:schemeClr val="accent5"/>
                </a:solidFill>
              </a:rPr>
              <a:t>Prev</a:t>
            </a:r>
            <a:r>
              <a:rPr lang="en-US" dirty="0" smtClean="0">
                <a:solidFill>
                  <a:srgbClr val="000000"/>
                </a:solidFill>
              </a:rPr>
              <a:t> </a:t>
            </a:r>
            <a:r>
              <a:rPr lang="en-US" dirty="0">
                <a:solidFill>
                  <a:srgbClr val="000000"/>
                </a:solidFill>
              </a:rPr>
              <a:t>and </a:t>
            </a:r>
            <a:r>
              <a:rPr lang="en-US" b="1" i="1" dirty="0" smtClean="0">
                <a:solidFill>
                  <a:schemeClr val="accent5"/>
                </a:solidFill>
              </a:rPr>
              <a:t>Next</a:t>
            </a:r>
            <a:r>
              <a:rPr lang="en-US" dirty="0" smtClean="0">
                <a:solidFill>
                  <a:srgbClr val="000000"/>
                </a:solidFill>
              </a:rPr>
              <a:t> </a:t>
            </a:r>
            <a:r>
              <a:rPr lang="en-US" dirty="0">
                <a:solidFill>
                  <a:srgbClr val="000000"/>
                </a:solidFill>
              </a:rPr>
              <a:t>arrows. Then, drag and drop files into the </a:t>
            </a:r>
            <a:r>
              <a:rPr lang="en-US" b="1" i="1" dirty="0" smtClean="0">
                <a:solidFill>
                  <a:schemeClr val="accent5"/>
                </a:solidFill>
              </a:rPr>
              <a:t>Drop </a:t>
            </a:r>
            <a:r>
              <a:rPr lang="en-US" b="1" i="1" dirty="0">
                <a:solidFill>
                  <a:schemeClr val="accent5"/>
                </a:solidFill>
              </a:rPr>
              <a:t>Files to </a:t>
            </a:r>
            <a:r>
              <a:rPr lang="en-US" b="1" i="1" dirty="0" smtClean="0">
                <a:solidFill>
                  <a:schemeClr val="accent5"/>
                </a:solidFill>
              </a:rPr>
              <a:t>Upload</a:t>
            </a:r>
            <a:r>
              <a:rPr lang="en-US" dirty="0" smtClean="0">
                <a:solidFill>
                  <a:srgbClr val="000000"/>
                </a:solidFill>
              </a:rPr>
              <a:t> </a:t>
            </a:r>
            <a:r>
              <a:rPr lang="en-US" dirty="0">
                <a:solidFill>
                  <a:srgbClr val="000000"/>
                </a:solidFill>
              </a:rPr>
              <a:t>box, or click on the box to browse for the correct file to upload.</a:t>
            </a:r>
          </a:p>
          <a:p>
            <a:pPr>
              <a:buClrTx/>
            </a:pPr>
            <a:endParaRPr lang="en-US"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777244" y="3424135"/>
            <a:ext cx="4943475" cy="3192145"/>
          </a:xfrm>
          <a:prstGeom prst="rect">
            <a:avLst/>
          </a:prstGeom>
        </p:spPr>
      </p:pic>
    </p:spTree>
    <p:extLst>
      <p:ext uri="{BB962C8B-B14F-4D97-AF65-F5344CB8AC3E}">
        <p14:creationId xmlns:p14="http://schemas.microsoft.com/office/powerpoint/2010/main" val="201952307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Congratulations!</a:t>
            </a:r>
            <a:endParaRPr lang="en-US" dirty="0"/>
          </a:p>
        </p:txBody>
      </p:sp>
      <p:sp>
        <p:nvSpPr>
          <p:cNvPr id="3" name="Content Placeholder 2"/>
          <p:cNvSpPr>
            <a:spLocks noGrp="1"/>
          </p:cNvSpPr>
          <p:nvPr>
            <p:ph idx="1"/>
          </p:nvPr>
        </p:nvSpPr>
        <p:spPr/>
        <p:txBody>
          <a:bodyPr/>
          <a:lstStyle/>
          <a:p>
            <a:pPr>
              <a:buClrTx/>
            </a:pPr>
            <a:r>
              <a:rPr lang="en-US" dirty="0" smtClean="0">
                <a:solidFill>
                  <a:srgbClr val="000000"/>
                </a:solidFill>
              </a:rPr>
              <a:t>You are now ready to use the new invoicing system! For any questions, please email our support team at: </a:t>
            </a:r>
            <a:r>
              <a:rPr lang="en-US" u="sng" dirty="0" smtClean="0">
                <a:hlinkClick r:id="rId2"/>
              </a:rPr>
              <a:t>support@nebraskatransit.com</a:t>
            </a:r>
            <a:r>
              <a:rPr lang="en-US" dirty="0" smtClean="0"/>
              <a:t>.</a:t>
            </a:r>
          </a:p>
          <a:p>
            <a:pPr>
              <a:buClrTx/>
            </a:pPr>
            <a:endParaRPr lang="en-US" dirty="0"/>
          </a:p>
        </p:txBody>
      </p:sp>
      <p:pic>
        <p:nvPicPr>
          <p:cNvPr id="4" name="Picture 3" descr="834548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040" y="1969238"/>
            <a:ext cx="6517561" cy="4538000"/>
          </a:xfrm>
          <a:prstGeom prst="rect">
            <a:avLst/>
          </a:prstGeom>
        </p:spPr>
      </p:pic>
      <p:sp>
        <p:nvSpPr>
          <p:cNvPr id="5" name="Rectangle 4"/>
          <p:cNvSpPr/>
          <p:nvPr/>
        </p:nvSpPr>
        <p:spPr>
          <a:xfrm>
            <a:off x="1047367" y="1986538"/>
            <a:ext cx="6513159" cy="1046440"/>
          </a:xfrm>
          <a:prstGeom prst="rect">
            <a:avLst/>
          </a:prstGeom>
          <a:noFill/>
        </p:spPr>
        <p:txBody>
          <a:bodyPr wrap="none" lIns="91440" tIns="45720" rIns="91440" bIns="45720">
            <a:spAutoFit/>
          </a:bodyPr>
          <a:lstStyle/>
          <a:p>
            <a:pPr algn="ctr"/>
            <a:r>
              <a:rPr lang="en-US" sz="62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Congratulations!</a:t>
            </a:r>
            <a:endParaRPr lang="en-US" sz="62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32156327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  Downloading Google Chrome</a:t>
            </a:r>
          </a:p>
        </p:txBody>
      </p:sp>
      <p:sp>
        <p:nvSpPr>
          <p:cNvPr id="3" name="Content Placeholder 2"/>
          <p:cNvSpPr>
            <a:spLocks noGrp="1"/>
          </p:cNvSpPr>
          <p:nvPr>
            <p:ph idx="1"/>
          </p:nvPr>
        </p:nvSpPr>
        <p:spPr>
          <a:xfrm>
            <a:off x="285749" y="1076325"/>
            <a:ext cx="4114801" cy="5572125"/>
          </a:xfrm>
        </p:spPr>
        <p:txBody>
          <a:bodyPr>
            <a:normAutofit/>
          </a:bodyPr>
          <a:lstStyle/>
          <a:p>
            <a:pPr marL="342900" indent="-342900">
              <a:buClrTx/>
              <a:buFont typeface="+mj-lt"/>
              <a:buAutoNum type="arabicPeriod" startAt="4"/>
            </a:pPr>
            <a:r>
              <a:rPr lang="en-US" dirty="0">
                <a:solidFill>
                  <a:schemeClr val="tx1"/>
                </a:solidFill>
              </a:rPr>
              <a:t>You will reach the terms and conditions page. You may or may not choose to set Chrome as your default browser by clicking the box marked </a:t>
            </a:r>
            <a:r>
              <a:rPr lang="en-US" b="1" i="1" dirty="0" smtClean="0">
                <a:solidFill>
                  <a:schemeClr val="accent5"/>
                </a:solidFill>
              </a:rPr>
              <a:t>Set </a:t>
            </a:r>
            <a:r>
              <a:rPr lang="en-US" b="1" i="1" dirty="0">
                <a:solidFill>
                  <a:schemeClr val="accent5"/>
                </a:solidFill>
              </a:rPr>
              <a:t>Google Chrome as my Default Browser</a:t>
            </a:r>
            <a:r>
              <a:rPr lang="en-US" dirty="0" smtClean="0">
                <a:solidFill>
                  <a:schemeClr val="tx1"/>
                </a:solidFill>
              </a:rPr>
              <a:t>.</a:t>
            </a:r>
            <a:endParaRPr lang="en-US" dirty="0" smtClean="0"/>
          </a:p>
          <a:p>
            <a:pPr marL="342900" indent="-342900">
              <a:buClrTx/>
              <a:buFont typeface="+mj-lt"/>
              <a:buAutoNum type="arabicPeriod" startAt="4"/>
            </a:pPr>
            <a:r>
              <a:rPr lang="en-US" sz="1600" dirty="0" smtClean="0">
                <a:solidFill>
                  <a:schemeClr val="tx1"/>
                </a:solidFill>
              </a:rPr>
              <a:t>Click </a:t>
            </a:r>
            <a:r>
              <a:rPr lang="en-US" b="1" i="1" dirty="0" smtClean="0">
                <a:solidFill>
                  <a:schemeClr val="accent5"/>
                </a:solidFill>
              </a:rPr>
              <a:t>Accept </a:t>
            </a:r>
            <a:r>
              <a:rPr lang="en-US" b="1" i="1" dirty="0">
                <a:solidFill>
                  <a:schemeClr val="accent5"/>
                </a:solidFill>
              </a:rPr>
              <a:t>and Install</a:t>
            </a:r>
            <a:r>
              <a:rPr lang="en-US" dirty="0" smtClean="0">
                <a:solidFill>
                  <a:schemeClr val="tx1"/>
                </a:solidFill>
              </a:rPr>
              <a:t>.</a:t>
            </a:r>
            <a:r>
              <a:rPr lang="en-US" dirty="0" smtClean="0"/>
              <a:t/>
            </a:r>
            <a:br>
              <a:rPr lang="en-US" dirty="0" smtClean="0"/>
            </a:br>
            <a:endParaRPr lang="en-US" dirty="0" smtClean="0"/>
          </a:p>
          <a:p>
            <a:pPr marL="342900" indent="-342900">
              <a:buClrTx/>
              <a:buFont typeface="+mj-lt"/>
              <a:buAutoNum type="arabicPeriod" startAt="4"/>
            </a:pPr>
            <a:r>
              <a:rPr lang="en-US" dirty="0" smtClean="0">
                <a:solidFill>
                  <a:schemeClr val="tx1"/>
                </a:solidFill>
              </a:rPr>
              <a:t>At the bottom of your screen, this icon will pop up. Click it: </a:t>
            </a:r>
            <a:r>
              <a:rPr lang="en-US" dirty="0" smtClean="0"/>
              <a:t/>
            </a:r>
            <a:br>
              <a:rPr lang="en-US" dirty="0" smtClean="0"/>
            </a:br>
            <a:r>
              <a:rPr lang="en-US" dirty="0" smtClean="0"/>
              <a:t/>
            </a:r>
            <a:br>
              <a:rPr lang="en-US" dirty="0" smtClean="0"/>
            </a:br>
            <a:r>
              <a:rPr lang="en-US" dirty="0" smtClean="0"/>
              <a:t/>
            </a:r>
            <a:br>
              <a:rPr lang="en-US" dirty="0" smtClean="0"/>
            </a:br>
            <a:endParaRPr lang="en-US" dirty="0" smtClean="0">
              <a:solidFill>
                <a:schemeClr val="tx1"/>
              </a:solidFill>
            </a:endParaRPr>
          </a:p>
          <a:p>
            <a:pPr marL="342900" indent="-342900">
              <a:buClrTx/>
              <a:buFont typeface="+mj-lt"/>
              <a:buAutoNum type="arabicPeriod" startAt="4"/>
            </a:pPr>
            <a:r>
              <a:rPr lang="en-US" dirty="0" smtClean="0">
                <a:solidFill>
                  <a:schemeClr val="tx1"/>
                </a:solidFill>
              </a:rPr>
              <a:t>Now this window will pop up: The </a:t>
            </a:r>
            <a:r>
              <a:rPr lang="en-US" dirty="0">
                <a:solidFill>
                  <a:schemeClr val="tx1"/>
                </a:solidFill>
              </a:rPr>
              <a:t>program is completely secure, and will not harm your computer. Click </a:t>
            </a:r>
            <a:r>
              <a:rPr lang="en-US" b="1" i="1" dirty="0" smtClean="0">
                <a:solidFill>
                  <a:schemeClr val="accent5"/>
                </a:solidFill>
              </a:rPr>
              <a:t>Run</a:t>
            </a:r>
            <a:r>
              <a:rPr lang="en-US" dirty="0" smtClean="0">
                <a:solidFill>
                  <a:schemeClr val="tx1"/>
                </a:solidFill>
              </a:rPr>
              <a:t>. </a:t>
            </a:r>
          </a:p>
          <a:p>
            <a:pPr marL="342900" indent="-342900">
              <a:buClrTx/>
              <a:buFont typeface="+mj-lt"/>
              <a:buAutoNum type="arabicPeriod" startAt="4"/>
            </a:pPr>
            <a:endParaRPr lang="en-US" dirty="0"/>
          </a:p>
        </p:txBody>
      </p:sp>
      <p:pic>
        <p:nvPicPr>
          <p:cNvPr id="4" name="Picture 3"/>
          <p:cNvPicPr/>
          <p:nvPr/>
        </p:nvPicPr>
        <p:blipFill rotWithShape="1">
          <a:blip r:embed="rId2">
            <a:extLst>
              <a:ext uri="{28A0092B-C50C-407E-A947-70E740481C1C}">
                <a14:useLocalDpi xmlns:a14="http://schemas.microsoft.com/office/drawing/2010/main" val="0"/>
              </a:ext>
            </a:extLst>
          </a:blip>
          <a:srcRect l="6616" t="4358" r="3562" b="4919"/>
          <a:stretch/>
        </p:blipFill>
        <p:spPr>
          <a:xfrm>
            <a:off x="4476750" y="1076324"/>
            <a:ext cx="3876974" cy="2613937"/>
          </a:xfrm>
          <a:prstGeom prst="rect">
            <a:avLst/>
          </a:prstGeom>
        </p:spPr>
      </p:pic>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4476750" y="3862387"/>
            <a:ext cx="2171700" cy="476250"/>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4476749" y="4586962"/>
            <a:ext cx="2847975" cy="2137688"/>
          </a:xfrm>
          <a:prstGeom prst="rect">
            <a:avLst/>
          </a:prstGeom>
        </p:spPr>
      </p:pic>
      <p:sp>
        <p:nvSpPr>
          <p:cNvPr id="7" name="Rectangle 6"/>
          <p:cNvSpPr/>
          <p:nvPr/>
        </p:nvSpPr>
        <p:spPr>
          <a:xfrm>
            <a:off x="7153275" y="3268193"/>
            <a:ext cx="1142226" cy="351454"/>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5984531" y="5692952"/>
            <a:ext cx="599295" cy="246796"/>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4543621" y="2818613"/>
            <a:ext cx="1725204" cy="179111"/>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p:cNvCxnSpPr/>
          <p:nvPr/>
        </p:nvCxnSpPr>
        <p:spPr>
          <a:xfrm>
            <a:off x="4185501" y="2639505"/>
            <a:ext cx="291248" cy="179108"/>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657600" y="3278744"/>
            <a:ext cx="3419475" cy="165176"/>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252738"/>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Live Session – Q&amp;A</a:t>
            </a:r>
            <a:endParaRPr lang="en-US" dirty="0"/>
          </a:p>
        </p:txBody>
      </p:sp>
      <p:sp>
        <p:nvSpPr>
          <p:cNvPr id="3" name="Subtitle 2"/>
          <p:cNvSpPr>
            <a:spLocks noGrp="1"/>
          </p:cNvSpPr>
          <p:nvPr>
            <p:ph type="subTitle" idx="1"/>
          </p:nvPr>
        </p:nvSpPr>
        <p:spPr/>
        <p:txBody>
          <a:bodyPr/>
          <a:lstStyle/>
          <a:p>
            <a:pPr marL="0" lvl="1" algn="l">
              <a:lnSpc>
                <a:spcPct val="95000"/>
              </a:lnSpc>
              <a:spcBef>
                <a:spcPts val="1400"/>
              </a:spcBef>
              <a:spcAft>
                <a:spcPts val="200"/>
              </a:spcAft>
              <a:buClr>
                <a:schemeClr val="accent1"/>
              </a:buClr>
              <a:buSzPct val="80000"/>
            </a:pPr>
            <a:r>
              <a:rPr lang="en-US" dirty="0">
                <a:hlinkClick r:id="rId2"/>
              </a:rPr>
              <a:t>http://nebraskatransit.com/invoice</a:t>
            </a:r>
            <a:endParaRPr lang="en-US" dirty="0"/>
          </a:p>
          <a:p>
            <a:endParaRPr lang="en-US" dirty="0"/>
          </a:p>
        </p:txBody>
      </p:sp>
    </p:spTree>
    <p:extLst>
      <p:ext uri="{BB962C8B-B14F-4D97-AF65-F5344CB8AC3E}">
        <p14:creationId xmlns:p14="http://schemas.microsoft.com/office/powerpoint/2010/main" val="188781257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Kick the Tires After-Party:</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85749" y="981075"/>
            <a:ext cx="8110106" cy="5667376"/>
          </a:xfrm>
        </p:spPr>
        <p:txBody>
          <a:bodyPr/>
          <a:lstStyle/>
          <a:p>
            <a:pPr>
              <a:buClrTx/>
            </a:pPr>
            <a:r>
              <a:rPr lang="en-US" dirty="0" smtClean="0"/>
              <a:t>If you run into any issues, questions, or “have an idea” let us know</a:t>
            </a:r>
            <a:r>
              <a:rPr lang="en-US" dirty="0" smtClean="0"/>
              <a:t>!</a:t>
            </a:r>
          </a:p>
          <a:p>
            <a:pPr lvl="1"/>
            <a:r>
              <a:rPr lang="en-US" dirty="0" smtClean="0"/>
              <a:t>24 Hours POC – If you have an issue that is preventing you from completing your invoice, you should hear from us every 24 hours until it is fixed!</a:t>
            </a:r>
            <a:r>
              <a:rPr lang="en-US" dirty="0" smtClean="0"/>
              <a:t/>
            </a:r>
            <a:br>
              <a:rPr lang="en-US" dirty="0" smtClean="0"/>
            </a:br>
            <a:endParaRPr lang="en-US" dirty="0" smtClean="0"/>
          </a:p>
          <a:p>
            <a:pPr>
              <a:buClrTx/>
            </a:pPr>
            <a:r>
              <a:rPr lang="en-US" dirty="0" smtClean="0"/>
              <a:t>We anticipate there will be changes, updates, improvements!</a:t>
            </a:r>
            <a:br>
              <a:rPr lang="en-US" dirty="0" smtClean="0"/>
            </a:br>
            <a:endParaRPr lang="en-US" dirty="0" smtClean="0"/>
          </a:p>
          <a:p>
            <a:pPr>
              <a:buClrTx/>
            </a:pPr>
            <a:r>
              <a:rPr lang="en-US" dirty="0" smtClean="0"/>
              <a:t>We anticipate there will be a few bugs in the first 30 days and at most first 2 billing cycles… 1,800 variables… but understand we are fixing them as fast and furious as possible.</a:t>
            </a:r>
          </a:p>
          <a:p>
            <a:pPr lvl="1"/>
            <a:r>
              <a:rPr lang="en-US" dirty="0" smtClean="0"/>
              <a:t>SCREEN SHOTS ARE BEST – </a:t>
            </a:r>
            <a:r>
              <a:rPr lang="en-US" cap="small" dirty="0" smtClean="0"/>
              <a:t>CONTROL + PRNTSCRN</a:t>
            </a:r>
            <a:br>
              <a:rPr lang="en-US" cap="small" dirty="0" smtClean="0"/>
            </a:br>
            <a:r>
              <a:rPr lang="en-US" cap="small" dirty="0" smtClean="0"/>
              <a:t/>
            </a:r>
            <a:br>
              <a:rPr lang="en-US" cap="small" dirty="0" smtClean="0"/>
            </a:br>
            <a:endParaRPr lang="en-US" cap="small" dirty="0" smtClean="0"/>
          </a:p>
          <a:p>
            <a:r>
              <a:rPr lang="en-US" b="1" dirty="0">
                <a:solidFill>
                  <a:srgbClr val="FF0000"/>
                </a:solidFill>
                <a:effectLst>
                  <a:outerShdw blurRad="38100" dist="38100" dir="2700000" algn="tl">
                    <a:srgbClr val="000000">
                      <a:alpha val="43137"/>
                    </a:srgbClr>
                  </a:outerShdw>
                </a:effectLst>
              </a:rPr>
              <a:t>Note: Everything in the system you type in until July 30 is </a:t>
            </a:r>
            <a:r>
              <a:rPr lang="en-US" b="1" u="sng" dirty="0">
                <a:solidFill>
                  <a:srgbClr val="FF0000"/>
                </a:solidFill>
                <a:effectLst>
                  <a:outerShdw blurRad="38100" dist="38100" dir="2700000" algn="tl">
                    <a:srgbClr val="000000">
                      <a:alpha val="43137"/>
                    </a:srgbClr>
                  </a:outerShdw>
                </a:effectLst>
              </a:rPr>
              <a:t>for testing purposes only </a:t>
            </a:r>
            <a:r>
              <a:rPr lang="en-US" b="1" dirty="0">
                <a:solidFill>
                  <a:srgbClr val="FF0000"/>
                </a:solidFill>
                <a:effectLst>
                  <a:outerShdw blurRad="38100" dist="38100" dir="2700000" algn="tl">
                    <a:srgbClr val="000000">
                      <a:alpha val="43137"/>
                    </a:srgbClr>
                  </a:outerShdw>
                </a:effectLst>
              </a:rPr>
              <a:t>and will be DELETED effective July 31.  Do not put anything in the database that is intended for actual use in your July 31 invoice submission.</a:t>
            </a:r>
          </a:p>
          <a:p>
            <a:pPr>
              <a:buClrTx/>
            </a:pPr>
            <a:endParaRPr lang="en-US" dirty="0" smtClean="0"/>
          </a:p>
          <a:p>
            <a:pPr>
              <a:buClrTx/>
            </a:pPr>
            <a:endParaRPr lang="en-US" dirty="0"/>
          </a:p>
        </p:txBody>
      </p:sp>
    </p:spTree>
    <p:extLst>
      <p:ext uri="{BB962C8B-B14F-4D97-AF65-F5344CB8AC3E}">
        <p14:creationId xmlns:p14="http://schemas.microsoft.com/office/powerpoint/2010/main" val="250431304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Overall Impressions?</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63224585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Feedback 2.0:</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r>
              <a:rPr lang="en-US" dirty="0" smtClean="0"/>
              <a:t>What did you like about the website</a:t>
            </a:r>
            <a:r>
              <a:rPr lang="en-US" dirty="0" smtClean="0"/>
              <a:t>?</a:t>
            </a:r>
            <a:br>
              <a:rPr lang="en-US" dirty="0" smtClean="0"/>
            </a:br>
            <a:endParaRPr lang="en-US" dirty="0" smtClean="0"/>
          </a:p>
          <a:p>
            <a:r>
              <a:rPr lang="en-US" dirty="0" smtClean="0"/>
              <a:t>What do we need to make clearer</a:t>
            </a:r>
            <a:r>
              <a:rPr lang="en-US" dirty="0" smtClean="0"/>
              <a:t>?</a:t>
            </a:r>
            <a:br>
              <a:rPr lang="en-US" dirty="0" smtClean="0"/>
            </a:br>
            <a:endParaRPr lang="en-US" dirty="0" smtClean="0"/>
          </a:p>
          <a:p>
            <a:r>
              <a:rPr lang="en-US" dirty="0" smtClean="0"/>
              <a:t>Suggestions for improvements or enhancements</a:t>
            </a:r>
            <a:r>
              <a:rPr lang="en-US" dirty="0" smtClean="0"/>
              <a:t>?</a:t>
            </a:r>
            <a:br>
              <a:rPr lang="en-US" dirty="0" smtClean="0"/>
            </a:br>
            <a:endParaRPr lang="en-US" dirty="0" smtClean="0"/>
          </a:p>
          <a:p>
            <a:r>
              <a:rPr lang="en-US" dirty="0" smtClean="0"/>
              <a:t>Are there things we have not thought about or should add/remove/make clearer</a:t>
            </a:r>
            <a:r>
              <a:rPr lang="en-US" dirty="0" smtClean="0"/>
              <a:t>?</a:t>
            </a:r>
            <a:br>
              <a:rPr lang="en-US" dirty="0" smtClean="0"/>
            </a:br>
            <a:endParaRPr lang="en-US" dirty="0" smtClean="0"/>
          </a:p>
          <a:p>
            <a:r>
              <a:rPr lang="en-US" dirty="0" smtClean="0"/>
              <a:t>Anything </a:t>
            </a:r>
            <a:r>
              <a:rPr lang="en-US" dirty="0" smtClean="0"/>
              <a:t>we did not cover you would like to share??</a:t>
            </a:r>
          </a:p>
        </p:txBody>
      </p:sp>
    </p:spTree>
    <p:extLst>
      <p:ext uri="{BB962C8B-B14F-4D97-AF65-F5344CB8AC3E}">
        <p14:creationId xmlns:p14="http://schemas.microsoft.com/office/powerpoint/2010/main" val="175519456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342844"/>
            <a:ext cx="8448675" cy="1446550"/>
          </a:xfrm>
          <a:prstGeom prst="rect">
            <a:avLst/>
          </a:prstGeom>
          <a:noFill/>
        </p:spPr>
        <p:txBody>
          <a:bodyPr wrap="square" rtlCol="0">
            <a:spAutoFit/>
          </a:bodyPr>
          <a:lstStyle/>
          <a:p>
            <a:pPr algn="ctr"/>
            <a:r>
              <a:rPr lang="en-US" sz="4400" b="1" dirty="0">
                <a:solidFill>
                  <a:schemeClr val="accent3">
                    <a:lumMod val="75000"/>
                  </a:schemeClr>
                </a:solidFill>
              </a:rPr>
              <a:t>Thank you!!!!</a:t>
            </a:r>
          </a:p>
          <a:p>
            <a:pPr algn="ctr"/>
            <a:endParaRPr lang="en-US" sz="4400" dirty="0">
              <a:solidFill>
                <a:schemeClr val="accent3">
                  <a:lumMod val="75000"/>
                </a:schemeClr>
              </a:solidFill>
            </a:endParaRPr>
          </a:p>
        </p:txBody>
      </p:sp>
      <p:pic>
        <p:nvPicPr>
          <p:cNvPr id="2" name="Picture 1" descr="46622129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735" y="1427492"/>
            <a:ext cx="7588672" cy="5038209"/>
          </a:xfrm>
          <a:prstGeom prst="rect">
            <a:avLst/>
          </a:prstGeom>
        </p:spPr>
      </p:pic>
    </p:spTree>
    <p:extLst>
      <p:ext uri="{BB962C8B-B14F-4D97-AF65-F5344CB8AC3E}">
        <p14:creationId xmlns:p14="http://schemas.microsoft.com/office/powerpoint/2010/main" val="1055921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1:  Downloading Google Chrome</a:t>
            </a:r>
          </a:p>
        </p:txBody>
      </p:sp>
      <p:sp>
        <p:nvSpPr>
          <p:cNvPr id="3" name="Content Placeholder 2"/>
          <p:cNvSpPr>
            <a:spLocks noGrp="1"/>
          </p:cNvSpPr>
          <p:nvPr>
            <p:ph idx="1"/>
          </p:nvPr>
        </p:nvSpPr>
        <p:spPr/>
        <p:txBody>
          <a:bodyPr/>
          <a:lstStyle/>
          <a:p>
            <a:pPr marL="342900" indent="-342900">
              <a:lnSpc>
                <a:spcPct val="100000"/>
              </a:lnSpc>
              <a:buClrTx/>
              <a:buFont typeface="+mj-lt"/>
              <a:buAutoNum type="arabicPeriod" startAt="7"/>
            </a:pPr>
            <a:r>
              <a:rPr lang="en-US" dirty="0" smtClean="0">
                <a:solidFill>
                  <a:schemeClr val="tx1"/>
                </a:solidFill>
              </a:rPr>
              <a:t>After clicking </a:t>
            </a:r>
            <a:r>
              <a:rPr lang="en-US" b="1" i="1" dirty="0" smtClean="0">
                <a:solidFill>
                  <a:schemeClr val="accent5"/>
                </a:solidFill>
              </a:rPr>
              <a:t>Run</a:t>
            </a:r>
            <a:r>
              <a:rPr lang="en-US" dirty="0" smtClean="0">
                <a:solidFill>
                  <a:schemeClr val="tx1"/>
                </a:solidFill>
              </a:rPr>
              <a:t>, the </a:t>
            </a:r>
            <a:r>
              <a:rPr lang="en-US" dirty="0">
                <a:solidFill>
                  <a:schemeClr val="tx1"/>
                </a:solidFill>
              </a:rPr>
              <a:t>following box will pop up. </a:t>
            </a: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a:p>
            <a:pPr marL="342900" indent="-342900">
              <a:lnSpc>
                <a:spcPct val="100000"/>
              </a:lnSpc>
              <a:buClrTx/>
              <a:buFont typeface="+mj-lt"/>
              <a:buAutoNum type="arabicPeriod" startAt="7"/>
            </a:pPr>
            <a:r>
              <a:rPr lang="en-US" dirty="0" smtClean="0">
                <a:solidFill>
                  <a:schemeClr val="tx1"/>
                </a:solidFill>
              </a:rPr>
              <a:t>Click </a:t>
            </a:r>
            <a:r>
              <a:rPr lang="en-US" b="1" i="1" dirty="0" smtClean="0">
                <a:solidFill>
                  <a:schemeClr val="accent5"/>
                </a:solidFill>
              </a:rPr>
              <a:t>Yes</a:t>
            </a:r>
            <a:r>
              <a:rPr lang="en-US" dirty="0" smtClean="0">
                <a:solidFill>
                  <a:schemeClr val="tx1"/>
                </a:solidFill>
              </a:rPr>
              <a:t>. </a:t>
            </a:r>
            <a:r>
              <a:rPr lang="en-US" dirty="0">
                <a:solidFill>
                  <a:schemeClr val="tx1"/>
                </a:solidFill>
              </a:rPr>
              <a:t>The program will begin downloading on your computer. In a few moments, the program will finish installing and the Google Chrome icon will appear on your desktop. </a:t>
            </a:r>
            <a:r>
              <a:rPr lang="en-US" dirty="0" smtClean="0">
                <a:solidFill>
                  <a:schemeClr val="tx1"/>
                </a:solidFill>
              </a:rPr>
              <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You </a:t>
            </a:r>
            <a:r>
              <a:rPr lang="en-US" dirty="0">
                <a:solidFill>
                  <a:schemeClr val="tx1"/>
                </a:solidFill>
              </a:rPr>
              <a:t>will now be able to use Google Chrome to access and use the </a:t>
            </a:r>
            <a:r>
              <a:rPr lang="en-US" dirty="0" smtClean="0">
                <a:solidFill>
                  <a:schemeClr val="tx1"/>
                </a:solidFill>
              </a:rPr>
              <a:t>invoice </a:t>
            </a:r>
            <a:r>
              <a:rPr lang="en-US" dirty="0">
                <a:solidFill>
                  <a:schemeClr val="tx1"/>
                </a:solidFill>
              </a:rPr>
              <a:t>system.</a:t>
            </a:r>
          </a:p>
          <a:p>
            <a:pPr marL="342900" indent="-342900">
              <a:lnSpc>
                <a:spcPct val="100000"/>
              </a:lnSpc>
              <a:buClrTx/>
              <a:buFont typeface="+mj-lt"/>
              <a:buAutoNum type="arabicPeriod" startAt="7"/>
            </a:pPr>
            <a:endParaRPr lang="en-US"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2143125" y="1716226"/>
            <a:ext cx="3867150" cy="2193498"/>
          </a:xfrm>
          <a:prstGeom prst="rect">
            <a:avLst/>
          </a:prstGeom>
        </p:spPr>
      </p:pic>
      <p:sp>
        <p:nvSpPr>
          <p:cNvPr id="6" name="Rectangle 5"/>
          <p:cNvSpPr/>
          <p:nvPr/>
        </p:nvSpPr>
        <p:spPr>
          <a:xfrm>
            <a:off x="4539301" y="3182212"/>
            <a:ext cx="643090" cy="270051"/>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942507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365760"/>
            <a:ext cx="7930134" cy="830815"/>
          </a:xfrm>
        </p:spPr>
        <p:txBody>
          <a:bodyPr/>
          <a:lstStyle/>
          <a:p>
            <a:pPr algn="ctr"/>
            <a:r>
              <a:rPr lang="en-US" dirty="0" smtClean="0"/>
              <a:t>Step 2</a:t>
            </a:r>
            <a:endParaRPr lang="en-US" dirty="0"/>
          </a:p>
        </p:txBody>
      </p:sp>
      <p:pic>
        <p:nvPicPr>
          <p:cNvPr id="5" name="Picture 4" descr="178958534.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994464" y="1532002"/>
            <a:ext cx="4579940" cy="4993431"/>
          </a:xfrm>
          <a:prstGeom prst="rect">
            <a:avLst/>
          </a:prstGeom>
          <a:ln w="76200" cmpd="sng">
            <a:solidFill>
              <a:schemeClr val="accent2">
                <a:lumMod val="75000"/>
              </a:schemeClr>
            </a:solidFill>
          </a:ln>
        </p:spPr>
      </p:pic>
    </p:spTree>
    <p:extLst>
      <p:ext uri="{BB962C8B-B14F-4D97-AF65-F5344CB8AC3E}">
        <p14:creationId xmlns:p14="http://schemas.microsoft.com/office/powerpoint/2010/main" val="38047364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2: The Invoice Website</a:t>
            </a:r>
            <a:endParaRPr lang="en-US" dirty="0"/>
          </a:p>
        </p:txBody>
      </p:sp>
      <p:sp>
        <p:nvSpPr>
          <p:cNvPr id="3" name="Content Placeholder 2"/>
          <p:cNvSpPr>
            <a:spLocks noGrp="1"/>
          </p:cNvSpPr>
          <p:nvPr>
            <p:ph idx="1"/>
          </p:nvPr>
        </p:nvSpPr>
        <p:spPr/>
        <p:txBody>
          <a:bodyPr/>
          <a:lstStyle/>
          <a:p>
            <a:pPr>
              <a:buClrTx/>
            </a:pPr>
            <a:r>
              <a:rPr lang="en-US" dirty="0" smtClean="0">
                <a:solidFill>
                  <a:schemeClr val="tx1"/>
                </a:solidFill>
              </a:rPr>
              <a:t>Open Google Chrome and visit the following link to access the new invoice system:</a:t>
            </a:r>
          </a:p>
          <a:p>
            <a:pPr lvl="1"/>
            <a:r>
              <a:rPr lang="en-US" dirty="0" smtClean="0">
                <a:hlinkClick r:id="rId2"/>
              </a:rPr>
              <a:t>http://nebraskatransit.com/invoice</a:t>
            </a:r>
            <a:endParaRPr lang="en-US" dirty="0" smtClean="0"/>
          </a:p>
          <a:p>
            <a:pPr lvl="1"/>
            <a:endParaRPr lang="en-US" dirty="0"/>
          </a:p>
          <a:p>
            <a:pPr>
              <a:buClrTx/>
            </a:pPr>
            <a:r>
              <a:rPr lang="en-US" dirty="0" smtClean="0">
                <a:solidFill>
                  <a:schemeClr val="tx1"/>
                </a:solidFill>
              </a:rPr>
              <a:t>You will arrive at the login screen for the new invoice system. From this screen, you can create a new account or access an existing account. First-time users must create a new account by following the directions in step 3. </a:t>
            </a:r>
            <a:endParaRPr lang="en-US" dirty="0">
              <a:solidFill>
                <a:schemeClr val="tx1"/>
              </a:solidFill>
            </a:endParaRPr>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1933575" y="3576637"/>
            <a:ext cx="4229100" cy="2733675"/>
          </a:xfrm>
          <a:prstGeom prst="rect">
            <a:avLst/>
          </a:prstGeom>
        </p:spPr>
      </p:pic>
    </p:spTree>
    <p:extLst>
      <p:ext uri="{BB962C8B-B14F-4D97-AF65-F5344CB8AC3E}">
        <p14:creationId xmlns:p14="http://schemas.microsoft.com/office/powerpoint/2010/main" val="14629296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365760"/>
            <a:ext cx="7930134" cy="862304"/>
          </a:xfrm>
        </p:spPr>
        <p:txBody>
          <a:bodyPr/>
          <a:lstStyle/>
          <a:p>
            <a:pPr algn="ctr"/>
            <a:r>
              <a:rPr lang="en-US" dirty="0" smtClean="0"/>
              <a:t>Step 3</a:t>
            </a:r>
            <a:endParaRPr lang="en-US" dirty="0"/>
          </a:p>
        </p:txBody>
      </p:sp>
      <p:pic>
        <p:nvPicPr>
          <p:cNvPr id="6" name="Picture 5" descr="45563989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963" y="1487419"/>
            <a:ext cx="7409557" cy="4936298"/>
          </a:xfrm>
          <a:prstGeom prst="rect">
            <a:avLst/>
          </a:prstGeom>
          <a:ln w="76200" cmpd="sng">
            <a:solidFill>
              <a:srgbClr val="12B2EB"/>
            </a:solidFill>
          </a:ln>
        </p:spPr>
      </p:pic>
    </p:spTree>
    <p:extLst>
      <p:ext uri="{BB962C8B-B14F-4D97-AF65-F5344CB8AC3E}">
        <p14:creationId xmlns:p14="http://schemas.microsoft.com/office/powerpoint/2010/main" val="32250148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3: Create a New User Account </a:t>
            </a:r>
            <a:endParaRPr lang="en-US" dirty="0"/>
          </a:p>
        </p:txBody>
      </p:sp>
      <p:sp>
        <p:nvSpPr>
          <p:cNvPr id="3" name="Content Placeholder 2"/>
          <p:cNvSpPr>
            <a:spLocks noGrp="1"/>
          </p:cNvSpPr>
          <p:nvPr>
            <p:ph idx="1"/>
          </p:nvPr>
        </p:nvSpPr>
        <p:spPr/>
        <p:txBody>
          <a:bodyPr/>
          <a:lstStyle/>
          <a:p>
            <a:pPr>
              <a:buClrTx/>
            </a:pPr>
            <a:r>
              <a:rPr lang="en-US" dirty="0" smtClean="0">
                <a:solidFill>
                  <a:schemeClr val="tx1"/>
                </a:solidFill>
              </a:rPr>
              <a:t>Create a new user account by following these steps:</a:t>
            </a:r>
          </a:p>
          <a:p>
            <a:pPr lvl="1"/>
            <a:r>
              <a:rPr lang="en-US" dirty="0"/>
              <a:t>From the </a:t>
            </a:r>
            <a:r>
              <a:rPr lang="en-US" b="1" i="1" dirty="0" smtClean="0">
                <a:solidFill>
                  <a:schemeClr val="accent5"/>
                </a:solidFill>
              </a:rPr>
              <a:t>Login </a:t>
            </a:r>
            <a:r>
              <a:rPr lang="en-US" b="1" i="1" dirty="0">
                <a:solidFill>
                  <a:schemeClr val="accent5"/>
                </a:solidFill>
              </a:rPr>
              <a:t>to your </a:t>
            </a:r>
            <a:r>
              <a:rPr lang="en-US" b="1" i="1" dirty="0" smtClean="0">
                <a:solidFill>
                  <a:schemeClr val="accent5"/>
                </a:solidFill>
              </a:rPr>
              <a:t>Dashboard</a:t>
            </a:r>
            <a:r>
              <a:rPr lang="en-US" dirty="0" smtClean="0"/>
              <a:t> </a:t>
            </a:r>
            <a:r>
              <a:rPr lang="en-US" dirty="0"/>
              <a:t>screen, click </a:t>
            </a:r>
            <a:r>
              <a:rPr lang="en-US" b="1" i="1" dirty="0" smtClean="0">
                <a:solidFill>
                  <a:schemeClr val="accent5"/>
                </a:solidFill>
              </a:rPr>
              <a:t>Sign </a:t>
            </a:r>
            <a:r>
              <a:rPr lang="en-US" b="1" i="1" dirty="0">
                <a:solidFill>
                  <a:schemeClr val="accent5"/>
                </a:solidFill>
              </a:rPr>
              <a:t>Up</a:t>
            </a:r>
            <a:r>
              <a:rPr lang="en-US" dirty="0" smtClean="0"/>
              <a:t>. </a:t>
            </a:r>
            <a:endParaRPr lang="en-US" dirty="0"/>
          </a:p>
          <a:p>
            <a:pPr lvl="1"/>
            <a:endParaRPr lang="en-US" dirty="0" smtClean="0"/>
          </a:p>
          <a:p>
            <a:pPr lvl="1"/>
            <a:r>
              <a:rPr lang="en-US" dirty="0" smtClean="0"/>
              <a:t>You </a:t>
            </a:r>
            <a:r>
              <a:rPr lang="en-US" dirty="0"/>
              <a:t>will arrive at this screen:</a:t>
            </a:r>
          </a:p>
          <a:p>
            <a:pPr lvl="1"/>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8589" y="1809750"/>
            <a:ext cx="2945060" cy="4747260"/>
          </a:xfrm>
          <a:prstGeom prst="rect">
            <a:avLst/>
          </a:prstGeom>
        </p:spPr>
      </p:pic>
    </p:spTree>
    <p:extLst>
      <p:ext uri="{BB962C8B-B14F-4D97-AF65-F5344CB8AC3E}">
        <p14:creationId xmlns:p14="http://schemas.microsoft.com/office/powerpoint/2010/main" val="343267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3: Create a New User Account </a:t>
            </a:r>
          </a:p>
        </p:txBody>
      </p:sp>
      <p:sp>
        <p:nvSpPr>
          <p:cNvPr id="3" name="Content Placeholder 2"/>
          <p:cNvSpPr>
            <a:spLocks noGrp="1"/>
          </p:cNvSpPr>
          <p:nvPr>
            <p:ph idx="1"/>
          </p:nvPr>
        </p:nvSpPr>
        <p:spPr>
          <a:xfrm>
            <a:off x="285750" y="981075"/>
            <a:ext cx="3952876" cy="5667376"/>
          </a:xfrm>
        </p:spPr>
        <p:txBody>
          <a:bodyPr>
            <a:normAutofit/>
          </a:bodyPr>
          <a:lstStyle/>
          <a:p>
            <a:pPr marL="285750" lvl="0" indent="-285750">
              <a:buClrTx/>
            </a:pPr>
            <a:r>
              <a:rPr lang="en-US" dirty="0">
                <a:solidFill>
                  <a:schemeClr val="tx1"/>
                </a:solidFill>
              </a:rPr>
              <a:t>Select your Transit Provider Name from the dropdown menu. </a:t>
            </a:r>
            <a:endParaRPr lang="en-US" dirty="0" smtClean="0">
              <a:solidFill>
                <a:schemeClr val="tx1"/>
              </a:solidFill>
            </a:endParaRPr>
          </a:p>
          <a:p>
            <a:pPr marL="285750" lvl="0" indent="-285750">
              <a:buClrTx/>
            </a:pPr>
            <a:endParaRPr lang="en-US" dirty="0">
              <a:solidFill>
                <a:schemeClr val="tx1"/>
              </a:solidFill>
            </a:endParaRPr>
          </a:p>
          <a:p>
            <a:pPr marL="285750" lvl="0" indent="-285750">
              <a:buClrTx/>
            </a:pPr>
            <a:r>
              <a:rPr lang="en-US" dirty="0" smtClean="0">
                <a:solidFill>
                  <a:schemeClr val="tx1"/>
                </a:solidFill>
              </a:rPr>
              <a:t>If </a:t>
            </a:r>
            <a:r>
              <a:rPr lang="en-US" dirty="0">
                <a:solidFill>
                  <a:schemeClr val="tx1"/>
                </a:solidFill>
              </a:rPr>
              <a:t>your Transit Provider Name is not listed in the dropdown menu, click </a:t>
            </a:r>
            <a:r>
              <a:rPr lang="en-US" b="1" i="1" dirty="0" smtClean="0">
                <a:solidFill>
                  <a:schemeClr val="accent5"/>
                </a:solidFill>
              </a:rPr>
              <a:t>Contact </a:t>
            </a:r>
            <a:r>
              <a:rPr lang="en-US" b="1" i="1" dirty="0">
                <a:solidFill>
                  <a:schemeClr val="accent5"/>
                </a:solidFill>
              </a:rPr>
              <a:t>Administrator</a:t>
            </a:r>
            <a:r>
              <a:rPr lang="en-US" dirty="0" smtClean="0">
                <a:solidFill>
                  <a:schemeClr val="tx1"/>
                </a:solidFill>
              </a:rPr>
              <a:t>, </a:t>
            </a:r>
            <a:r>
              <a:rPr lang="en-US" dirty="0">
                <a:solidFill>
                  <a:schemeClr val="tx1"/>
                </a:solidFill>
              </a:rPr>
              <a:t>which will open a pre-addressed email to the Nebraska Transit Support Team; please specify in this email that you were unable to locate your transit provider name, and someone from our team will email you back as soon as possible.     </a:t>
            </a:r>
          </a:p>
          <a:p>
            <a:pPr marL="285750" lvl="0" indent="-285750">
              <a:buClrTx/>
            </a:pPr>
            <a:endParaRPr lang="en-US" dirty="0" smtClean="0"/>
          </a:p>
          <a:p>
            <a:pPr marL="285750" indent="-285750">
              <a:buClrTx/>
            </a:pPr>
            <a:endParaRPr lang="en-US" dirty="0"/>
          </a:p>
          <a:p>
            <a:pPr>
              <a:buClrTx/>
            </a:pP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5019674" y="981075"/>
            <a:ext cx="3143251" cy="5314950"/>
          </a:xfrm>
          <a:prstGeom prst="rect">
            <a:avLst/>
          </a:prstGeom>
        </p:spPr>
      </p:pic>
      <p:sp>
        <p:nvSpPr>
          <p:cNvPr id="6" name="Rectangle 5"/>
          <p:cNvSpPr/>
          <p:nvPr/>
        </p:nvSpPr>
        <p:spPr>
          <a:xfrm>
            <a:off x="5295900" y="5295900"/>
            <a:ext cx="2581275" cy="733425"/>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Arrow Connector 6"/>
          <p:cNvCxnSpPr/>
          <p:nvPr/>
        </p:nvCxnSpPr>
        <p:spPr>
          <a:xfrm>
            <a:off x="4238626" y="4457700"/>
            <a:ext cx="985836" cy="838200"/>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272087" y="1657350"/>
            <a:ext cx="2581275" cy="2552700"/>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p:nvPr/>
        </p:nvCxnSpPr>
        <p:spPr>
          <a:xfrm>
            <a:off x="3848100" y="1285875"/>
            <a:ext cx="1352549" cy="371475"/>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66713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3: Create a New User Account </a:t>
            </a:r>
          </a:p>
        </p:txBody>
      </p:sp>
      <p:sp>
        <p:nvSpPr>
          <p:cNvPr id="3" name="Content Placeholder 2"/>
          <p:cNvSpPr>
            <a:spLocks noGrp="1"/>
          </p:cNvSpPr>
          <p:nvPr>
            <p:ph idx="1"/>
          </p:nvPr>
        </p:nvSpPr>
        <p:spPr>
          <a:xfrm>
            <a:off x="285750" y="981075"/>
            <a:ext cx="3514726" cy="5667376"/>
          </a:xfrm>
        </p:spPr>
        <p:txBody>
          <a:bodyPr/>
          <a:lstStyle/>
          <a:p>
            <a:pPr marL="285750" lvl="0" indent="-285750"/>
            <a:r>
              <a:rPr lang="en-US" dirty="0">
                <a:solidFill>
                  <a:schemeClr val="tx1"/>
                </a:solidFill>
              </a:rPr>
              <a:t>After selecting your Transit Provider Name from the dropdown menu, create a Username in the space provided. Your Username should be 5-10 characters in length. </a:t>
            </a:r>
          </a:p>
          <a:p>
            <a:pPr marL="285750" lvl="0" indent="-285750"/>
            <a:r>
              <a:rPr lang="en-US" dirty="0">
                <a:solidFill>
                  <a:schemeClr val="tx1"/>
                </a:solidFill>
              </a:rPr>
              <a:t>Next, create a Password in the space provided. Passwords should be 5-10 characters in length. </a:t>
            </a:r>
          </a:p>
          <a:p>
            <a:pPr marL="285750" lvl="0" indent="-285750"/>
            <a:r>
              <a:rPr lang="en-US" dirty="0">
                <a:solidFill>
                  <a:schemeClr val="tx1"/>
                </a:solidFill>
              </a:rPr>
              <a:t>Retype your Password in the space provided.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7715" y="981075"/>
            <a:ext cx="3435509" cy="5537835"/>
          </a:xfrm>
          <a:prstGeom prst="rect">
            <a:avLst/>
          </a:prstGeom>
        </p:spPr>
      </p:pic>
      <p:cxnSp>
        <p:nvCxnSpPr>
          <p:cNvPr id="6" name="Straight Arrow Connector 5"/>
          <p:cNvCxnSpPr/>
          <p:nvPr/>
        </p:nvCxnSpPr>
        <p:spPr>
          <a:xfrm>
            <a:off x="3800476" y="2006917"/>
            <a:ext cx="1190624" cy="526733"/>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3864436" y="3161190"/>
            <a:ext cx="1124446" cy="344011"/>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3846739" y="3791600"/>
            <a:ext cx="1142143" cy="630411"/>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60972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005" y="5484277"/>
            <a:ext cx="7930134" cy="662940"/>
          </a:xfrm>
        </p:spPr>
        <p:txBody>
          <a:bodyPr>
            <a:normAutofit/>
          </a:bodyPr>
          <a:lstStyle/>
          <a:p>
            <a:pPr algn="ctr"/>
            <a:r>
              <a:rPr lang="en-US" dirty="0" smtClean="0"/>
              <a:t>Dana, Carol, Marilee, &amp; Charles </a:t>
            </a:r>
            <a:endParaRPr lang="en-US" dirty="0"/>
          </a:p>
        </p:txBody>
      </p:sp>
      <p:pic>
        <p:nvPicPr>
          <p:cNvPr id="2050" name="Picture 2" descr="http://mogosinromania.webs.com/thank_you_glow.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5750" y="2145248"/>
            <a:ext cx="7926388" cy="3339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2307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3: Create a New User Account </a:t>
            </a:r>
            <a:endParaRPr lang="en-US" dirty="0"/>
          </a:p>
        </p:txBody>
      </p:sp>
      <p:sp>
        <p:nvSpPr>
          <p:cNvPr id="3" name="Content Placeholder 2"/>
          <p:cNvSpPr>
            <a:spLocks noGrp="1"/>
          </p:cNvSpPr>
          <p:nvPr>
            <p:ph idx="1"/>
          </p:nvPr>
        </p:nvSpPr>
        <p:spPr>
          <a:xfrm>
            <a:off x="285750" y="981075"/>
            <a:ext cx="4029076" cy="5667376"/>
          </a:xfrm>
        </p:spPr>
        <p:txBody>
          <a:bodyPr/>
          <a:lstStyle/>
          <a:p>
            <a:pPr>
              <a:buClrTx/>
            </a:pPr>
            <a:r>
              <a:rPr lang="en-US" dirty="0">
                <a:solidFill>
                  <a:schemeClr val="tx1"/>
                </a:solidFill>
              </a:rPr>
              <a:t>Next, in the space provided, type in the email address that you wish to be associated with this system.</a:t>
            </a:r>
          </a:p>
          <a:p>
            <a:pPr>
              <a:buClrTx/>
            </a:pPr>
            <a:r>
              <a:rPr lang="en-US" dirty="0">
                <a:solidFill>
                  <a:schemeClr val="tx1"/>
                </a:solidFill>
              </a:rPr>
              <a:t>Click on the underlined </a:t>
            </a:r>
            <a:r>
              <a:rPr lang="en-US" b="1" i="1" dirty="0" smtClean="0">
                <a:solidFill>
                  <a:schemeClr val="accent5"/>
                </a:solidFill>
              </a:rPr>
              <a:t>Terms </a:t>
            </a:r>
            <a:r>
              <a:rPr lang="en-US" b="1" i="1" dirty="0">
                <a:solidFill>
                  <a:schemeClr val="accent5"/>
                </a:solidFill>
              </a:rPr>
              <a:t>of Use</a:t>
            </a:r>
            <a:r>
              <a:rPr lang="en-US" dirty="0" smtClean="0">
                <a:solidFill>
                  <a:schemeClr val="tx1"/>
                </a:solidFill>
              </a:rPr>
              <a:t>, </a:t>
            </a:r>
            <a:r>
              <a:rPr lang="en-US" dirty="0">
                <a:solidFill>
                  <a:schemeClr val="tx1"/>
                </a:solidFill>
              </a:rPr>
              <a:t>which will bring up the Terms of Use page. After reading the Terms of Use, click the box next to </a:t>
            </a:r>
            <a:r>
              <a:rPr lang="en-US" b="1" i="1" dirty="0" smtClean="0">
                <a:solidFill>
                  <a:schemeClr val="accent5"/>
                </a:solidFill>
              </a:rPr>
              <a:t>I </a:t>
            </a:r>
            <a:r>
              <a:rPr lang="en-US" b="1" i="1" dirty="0">
                <a:solidFill>
                  <a:schemeClr val="accent5"/>
                </a:solidFill>
              </a:rPr>
              <a:t>agree to the terms of </a:t>
            </a:r>
            <a:r>
              <a:rPr lang="en-US" b="1" i="1" dirty="0" smtClean="0">
                <a:solidFill>
                  <a:schemeClr val="accent5"/>
                </a:solidFill>
              </a:rPr>
              <a:t>use</a:t>
            </a:r>
            <a:r>
              <a:rPr lang="en-US" dirty="0" smtClean="0">
                <a:solidFill>
                  <a:schemeClr val="tx1"/>
                </a:solidFill>
              </a:rPr>
              <a:t> </a:t>
            </a:r>
            <a:r>
              <a:rPr lang="en-US" dirty="0">
                <a:solidFill>
                  <a:schemeClr val="tx1"/>
                </a:solidFill>
              </a:rPr>
              <a:t>to proceed.</a:t>
            </a:r>
          </a:p>
          <a:p>
            <a:pPr>
              <a:buClrTx/>
            </a:pPr>
            <a:endParaRPr lang="en-US"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57725" y="981075"/>
            <a:ext cx="3290600" cy="5207793"/>
          </a:xfrm>
          <a:prstGeom prst="rect">
            <a:avLst/>
          </a:prstGeom>
        </p:spPr>
      </p:pic>
      <p:sp>
        <p:nvSpPr>
          <p:cNvPr id="5" name="Rectangle 4"/>
          <p:cNvSpPr/>
          <p:nvPr/>
        </p:nvSpPr>
        <p:spPr>
          <a:xfrm>
            <a:off x="4953000" y="4352925"/>
            <a:ext cx="1685925" cy="371475"/>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Arrow Connector 6"/>
          <p:cNvCxnSpPr/>
          <p:nvPr/>
        </p:nvCxnSpPr>
        <p:spPr>
          <a:xfrm>
            <a:off x="4114800" y="3457575"/>
            <a:ext cx="790575" cy="876300"/>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45845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3: Create a New User Account </a:t>
            </a:r>
          </a:p>
        </p:txBody>
      </p:sp>
      <p:sp>
        <p:nvSpPr>
          <p:cNvPr id="3" name="Content Placeholder 2"/>
          <p:cNvSpPr>
            <a:spLocks noGrp="1"/>
          </p:cNvSpPr>
          <p:nvPr>
            <p:ph idx="1"/>
          </p:nvPr>
        </p:nvSpPr>
        <p:spPr>
          <a:xfrm>
            <a:off x="285749" y="981075"/>
            <a:ext cx="3181351" cy="5667376"/>
          </a:xfrm>
        </p:spPr>
        <p:txBody>
          <a:bodyPr/>
          <a:lstStyle/>
          <a:p>
            <a:pPr>
              <a:buClrTx/>
            </a:pPr>
            <a:r>
              <a:rPr lang="en-US" dirty="0">
                <a:solidFill>
                  <a:schemeClr val="tx1"/>
                </a:solidFill>
              </a:rPr>
              <a:t>Click </a:t>
            </a:r>
            <a:r>
              <a:rPr lang="en-US" b="1" i="1" dirty="0" smtClean="0">
                <a:solidFill>
                  <a:schemeClr val="accent5"/>
                </a:solidFill>
              </a:rPr>
              <a:t>Create </a:t>
            </a:r>
            <a:r>
              <a:rPr lang="en-US" b="1" i="1" dirty="0">
                <a:solidFill>
                  <a:schemeClr val="accent5"/>
                </a:solidFill>
              </a:rPr>
              <a:t>Account</a:t>
            </a:r>
            <a:r>
              <a:rPr lang="en-US" b="1" i="1" dirty="0" smtClean="0">
                <a:solidFill>
                  <a:schemeClr val="accent5"/>
                </a:solidFill>
              </a:rPr>
              <a:t>! </a:t>
            </a:r>
            <a:r>
              <a:rPr lang="en-US" dirty="0">
                <a:solidFill>
                  <a:schemeClr val="tx1"/>
                </a:solidFill>
              </a:rPr>
              <a:t>From here, you will be redirected to the Login Screen. You have now created an account, and are ready to login. </a:t>
            </a:r>
          </a:p>
          <a:p>
            <a:pPr>
              <a:buClrTx/>
            </a:pPr>
            <a:r>
              <a:rPr lang="en-US" b="1" i="1" dirty="0">
                <a:solidFill>
                  <a:schemeClr val="accent6"/>
                </a:solidFill>
              </a:rPr>
              <a:t>To login, follow the instructions in Step 4.</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3900" y="981075"/>
            <a:ext cx="3290600" cy="5207793"/>
          </a:xfrm>
          <a:prstGeom prst="rect">
            <a:avLst/>
          </a:prstGeom>
        </p:spPr>
      </p:pic>
      <p:sp>
        <p:nvSpPr>
          <p:cNvPr id="5" name="Rectangle 4"/>
          <p:cNvSpPr/>
          <p:nvPr/>
        </p:nvSpPr>
        <p:spPr>
          <a:xfrm>
            <a:off x="4886325" y="4724400"/>
            <a:ext cx="2647950" cy="438150"/>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Arrow Connector 6"/>
          <p:cNvCxnSpPr/>
          <p:nvPr/>
        </p:nvCxnSpPr>
        <p:spPr>
          <a:xfrm>
            <a:off x="3343275" y="2000250"/>
            <a:ext cx="1438275" cy="2647950"/>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8744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285750" y="365760"/>
            <a:ext cx="7930134" cy="883296"/>
          </a:xfrm>
          <a:prstGeom prst="rect">
            <a:avLst/>
          </a:prstGeom>
        </p:spPr>
        <p:txBody>
          <a:bodyPr/>
          <a:lstStyle>
            <a:lvl1pPr algn="l" defTabSz="914400" rtl="0" eaLnBrk="1" latinLnBrk="0" hangingPunct="1">
              <a:lnSpc>
                <a:spcPct val="90000"/>
              </a:lnSpc>
              <a:spcBef>
                <a:spcPct val="0"/>
              </a:spcBef>
              <a:buNone/>
              <a:defRPr sz="4000" kern="1200" spc="-50" baseline="0">
                <a:solidFill>
                  <a:schemeClr val="accent3">
                    <a:lumMod val="75000"/>
                  </a:schemeClr>
                </a:solidFill>
                <a:latin typeface="+mj-lt"/>
                <a:ea typeface="+mj-ea"/>
                <a:cs typeface="+mj-cs"/>
              </a:defRPr>
            </a:lvl1pPr>
          </a:lstStyle>
          <a:p>
            <a:pPr algn="ctr"/>
            <a:r>
              <a:rPr lang="en-US" dirty="0" smtClean="0"/>
              <a:t>Step 4</a:t>
            </a:r>
            <a:endParaRPr lang="en-US" dirty="0"/>
          </a:p>
        </p:txBody>
      </p:sp>
      <p:pic>
        <p:nvPicPr>
          <p:cNvPr id="5" name="Picture 4" descr="17852451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744" y="1357730"/>
            <a:ext cx="7430648" cy="4710411"/>
          </a:xfrm>
          <a:prstGeom prst="rect">
            <a:avLst/>
          </a:prstGeom>
          <a:ln w="76200" cmpd="sng">
            <a:solidFill>
              <a:srgbClr val="12B2EB"/>
            </a:solidFill>
          </a:ln>
        </p:spPr>
      </p:pic>
    </p:spTree>
    <p:extLst>
      <p:ext uri="{BB962C8B-B14F-4D97-AF65-F5344CB8AC3E}">
        <p14:creationId xmlns:p14="http://schemas.microsoft.com/office/powerpoint/2010/main" val="24662413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Step 4: Logging In</a:t>
            </a:r>
            <a:endParaRPr lang="en-US" dirty="0"/>
          </a:p>
        </p:txBody>
      </p:sp>
      <p:sp>
        <p:nvSpPr>
          <p:cNvPr id="3" name="Content Placeholder 2"/>
          <p:cNvSpPr>
            <a:spLocks noGrp="1"/>
          </p:cNvSpPr>
          <p:nvPr>
            <p:ph idx="1"/>
          </p:nvPr>
        </p:nvSpPr>
        <p:spPr>
          <a:xfrm>
            <a:off x="285750" y="981075"/>
            <a:ext cx="3914776" cy="5667376"/>
          </a:xfrm>
        </p:spPr>
        <p:txBody>
          <a:bodyPr>
            <a:normAutofit lnSpcReduction="10000"/>
          </a:bodyPr>
          <a:lstStyle/>
          <a:p>
            <a:pPr>
              <a:lnSpc>
                <a:spcPct val="120000"/>
              </a:lnSpc>
            </a:pPr>
            <a:r>
              <a:rPr lang="en-US" dirty="0">
                <a:solidFill>
                  <a:schemeClr val="tx1"/>
                </a:solidFill>
              </a:rPr>
              <a:t>From the Login Screen, enter your new username and password to login. If you forgot your password, click </a:t>
            </a:r>
            <a:r>
              <a:rPr lang="en-US" b="1" i="1" dirty="0">
                <a:solidFill>
                  <a:schemeClr val="accent5"/>
                </a:solidFill>
              </a:rPr>
              <a:t>F</a:t>
            </a:r>
            <a:r>
              <a:rPr lang="en-US" b="1" i="1" dirty="0" smtClean="0">
                <a:solidFill>
                  <a:schemeClr val="accent5"/>
                </a:solidFill>
              </a:rPr>
              <a:t>orgot Password?</a:t>
            </a:r>
            <a:r>
              <a:rPr lang="en-US" dirty="0" smtClean="0">
                <a:solidFill>
                  <a:schemeClr val="tx1"/>
                </a:solidFill>
              </a:rPr>
              <a:t> </a:t>
            </a:r>
            <a:r>
              <a:rPr lang="en-US" dirty="0">
                <a:solidFill>
                  <a:schemeClr val="tx1"/>
                </a:solidFill>
              </a:rPr>
              <a:t>and follow the instructions to retrieve your password. </a:t>
            </a:r>
            <a:endParaRPr lang="en-US" dirty="0" smtClean="0">
              <a:solidFill>
                <a:schemeClr val="tx1"/>
              </a:solidFill>
            </a:endParaRPr>
          </a:p>
          <a:p>
            <a:pPr>
              <a:lnSpc>
                <a:spcPct val="120000"/>
              </a:lnSpc>
            </a:pPr>
            <a:r>
              <a:rPr lang="en-US" b="1" i="1" dirty="0" smtClean="0">
                <a:solidFill>
                  <a:schemeClr val="accent6"/>
                </a:solidFill>
              </a:rPr>
              <a:t>If </a:t>
            </a:r>
            <a:r>
              <a:rPr lang="en-US" b="1" i="1" dirty="0">
                <a:solidFill>
                  <a:schemeClr val="accent6"/>
                </a:solidFill>
              </a:rPr>
              <a:t>you forgot your username, you can still login by using the email address you entered in Step 2.</a:t>
            </a:r>
          </a:p>
          <a:p>
            <a:pPr>
              <a:lnSpc>
                <a:spcPct val="120000"/>
              </a:lnSpc>
            </a:pPr>
            <a:r>
              <a:rPr lang="en-US" dirty="0" smtClean="0">
                <a:solidFill>
                  <a:schemeClr val="tx1"/>
                </a:solidFill>
              </a:rPr>
              <a:t>After </a:t>
            </a:r>
            <a:r>
              <a:rPr lang="en-US" dirty="0">
                <a:solidFill>
                  <a:schemeClr val="tx1"/>
                </a:solidFill>
              </a:rPr>
              <a:t>clicking </a:t>
            </a:r>
            <a:r>
              <a:rPr lang="en-US" b="1" i="1" dirty="0" smtClean="0">
                <a:solidFill>
                  <a:schemeClr val="accent5"/>
                </a:solidFill>
              </a:rPr>
              <a:t>Login</a:t>
            </a:r>
            <a:r>
              <a:rPr lang="en-US" dirty="0" smtClean="0">
                <a:solidFill>
                  <a:schemeClr val="tx1"/>
                </a:solidFill>
              </a:rPr>
              <a:t>, </a:t>
            </a:r>
            <a:r>
              <a:rPr lang="en-US" dirty="0">
                <a:solidFill>
                  <a:schemeClr val="tx1"/>
                </a:solidFill>
              </a:rPr>
              <a:t>you will be directed to the Dashboard </a:t>
            </a:r>
            <a:r>
              <a:rPr lang="en-US" dirty="0" smtClean="0">
                <a:solidFill>
                  <a:schemeClr val="tx1"/>
                </a:solidFill>
              </a:rPr>
              <a:t>Page (see following slide). </a:t>
            </a:r>
            <a:r>
              <a:rPr lang="en-US" dirty="0">
                <a:solidFill>
                  <a:schemeClr val="tx1"/>
                </a:solidFill>
              </a:rPr>
              <a:t>The Dashboard Page is like a home base. </a:t>
            </a:r>
            <a:endParaRPr lang="en-US" dirty="0" smtClean="0">
              <a:solidFill>
                <a:schemeClr val="tx1"/>
              </a:solidFill>
            </a:endParaRPr>
          </a:p>
          <a:p>
            <a:pPr>
              <a:lnSpc>
                <a:spcPct val="120000"/>
              </a:lnSpc>
            </a:pPr>
            <a:endParaRPr lang="en-US" sz="20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514850" y="981075"/>
            <a:ext cx="3629026" cy="3057525"/>
          </a:xfrm>
          <a:prstGeom prst="rect">
            <a:avLst/>
          </a:prstGeom>
        </p:spPr>
      </p:pic>
      <p:sp>
        <p:nvSpPr>
          <p:cNvPr id="5" name="Rectangle 4"/>
          <p:cNvSpPr/>
          <p:nvPr/>
        </p:nvSpPr>
        <p:spPr>
          <a:xfrm>
            <a:off x="4733925" y="3505200"/>
            <a:ext cx="1114425" cy="290513"/>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690942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4: Logging In</a:t>
            </a:r>
          </a:p>
        </p:txBody>
      </p:sp>
      <p:sp>
        <p:nvSpPr>
          <p:cNvPr id="3" name="Content Placeholder 2"/>
          <p:cNvSpPr>
            <a:spLocks noGrp="1"/>
          </p:cNvSpPr>
          <p:nvPr>
            <p:ph idx="1"/>
          </p:nvPr>
        </p:nvSpPr>
        <p:spPr>
          <a:xfrm>
            <a:off x="285749" y="990600"/>
            <a:ext cx="7926467" cy="5657850"/>
          </a:xfrm>
        </p:spPr>
        <p:txBody>
          <a:bodyPr>
            <a:noAutofit/>
          </a:bodyPr>
          <a:lstStyle/>
          <a:p>
            <a:pPr>
              <a:buClrTx/>
            </a:pPr>
            <a:r>
              <a:rPr lang="en-US" sz="1600" dirty="0">
                <a:solidFill>
                  <a:schemeClr val="tx1"/>
                </a:solidFill>
              </a:rPr>
              <a:t>The dashboard page looks like this</a:t>
            </a:r>
            <a:r>
              <a:rPr lang="en-US" sz="1600" dirty="0" smtClean="0">
                <a:solidFill>
                  <a:schemeClr val="tx1"/>
                </a:solidFill>
              </a:rPr>
              <a:t>:</a:t>
            </a:r>
          </a:p>
          <a:p>
            <a:pPr>
              <a:buClrTx/>
            </a:pPr>
            <a:endParaRPr lang="en-US" sz="1600" dirty="0"/>
          </a:p>
          <a:p>
            <a:pPr>
              <a:buClrTx/>
            </a:pPr>
            <a:endParaRPr lang="en-US" sz="1600" dirty="0" smtClean="0"/>
          </a:p>
          <a:p>
            <a:pPr>
              <a:buClrTx/>
            </a:pPr>
            <a:endParaRPr lang="en-US" sz="1600" dirty="0"/>
          </a:p>
          <a:p>
            <a:pPr>
              <a:buClrTx/>
            </a:pPr>
            <a:endParaRPr lang="en-US" sz="1600" dirty="0" smtClean="0"/>
          </a:p>
          <a:p>
            <a:pPr>
              <a:buClrTx/>
            </a:pPr>
            <a:endParaRPr lang="en-US" sz="1600" dirty="0"/>
          </a:p>
          <a:p>
            <a:pPr>
              <a:buClrTx/>
            </a:pPr>
            <a:endParaRPr lang="en-US" sz="1600" dirty="0" smtClean="0"/>
          </a:p>
          <a:p>
            <a:pPr>
              <a:buClrTx/>
            </a:pPr>
            <a:endParaRPr lang="en-US" sz="1600" dirty="0"/>
          </a:p>
          <a:p>
            <a:pPr>
              <a:buClrTx/>
            </a:pPr>
            <a:endParaRPr lang="en-US" sz="1600" dirty="0" smtClean="0"/>
          </a:p>
          <a:p>
            <a:pPr marL="0" indent="0">
              <a:buClrTx/>
              <a:buNone/>
            </a:pPr>
            <a:r>
              <a:rPr lang="en-US" sz="1600" dirty="0" smtClean="0"/>
              <a:t/>
            </a:r>
            <a:br>
              <a:rPr lang="en-US" sz="1600" dirty="0" smtClean="0"/>
            </a:br>
            <a:endParaRPr lang="en-US" sz="1600" dirty="0"/>
          </a:p>
          <a:p>
            <a:pPr>
              <a:buClrTx/>
            </a:pPr>
            <a:endParaRPr lang="en-US" sz="1600" dirty="0" smtClean="0"/>
          </a:p>
          <a:p>
            <a:pPr>
              <a:buClrTx/>
            </a:pPr>
            <a:r>
              <a:rPr lang="en-US" sz="1600" b="1" i="1" dirty="0" smtClean="0">
                <a:solidFill>
                  <a:schemeClr val="accent6"/>
                </a:solidFill>
              </a:rPr>
              <a:t>From </a:t>
            </a:r>
            <a:r>
              <a:rPr lang="en-US" sz="1600" b="1" i="1" dirty="0">
                <a:solidFill>
                  <a:schemeClr val="accent6"/>
                </a:solidFill>
              </a:rPr>
              <a:t>the dashboard page, you can begin a new invoice by following the instructions in step 5</a:t>
            </a:r>
            <a:r>
              <a:rPr lang="en-US" sz="1600" dirty="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750" y="1428750"/>
            <a:ext cx="6404500" cy="4425950"/>
          </a:xfrm>
          <a:prstGeom prst="rect">
            <a:avLst/>
          </a:prstGeom>
        </p:spPr>
      </p:pic>
    </p:spTree>
    <p:extLst>
      <p:ext uri="{BB962C8B-B14F-4D97-AF65-F5344CB8AC3E}">
        <p14:creationId xmlns:p14="http://schemas.microsoft.com/office/powerpoint/2010/main" val="35227659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4: Logging In</a:t>
            </a:r>
          </a:p>
        </p:txBody>
      </p:sp>
      <p:sp>
        <p:nvSpPr>
          <p:cNvPr id="3" name="Content Placeholder 2"/>
          <p:cNvSpPr>
            <a:spLocks noGrp="1"/>
          </p:cNvSpPr>
          <p:nvPr>
            <p:ph idx="1"/>
          </p:nvPr>
        </p:nvSpPr>
        <p:spPr/>
        <p:txBody>
          <a:bodyPr/>
          <a:lstStyle/>
          <a:p>
            <a:pPr>
              <a:lnSpc>
                <a:spcPct val="120000"/>
              </a:lnSpc>
            </a:pPr>
            <a:r>
              <a:rPr lang="en-US" dirty="0">
                <a:solidFill>
                  <a:schemeClr val="tx1"/>
                </a:solidFill>
              </a:rPr>
              <a:t>From the Dashboard Page, you can:</a:t>
            </a:r>
          </a:p>
          <a:p>
            <a:pPr lvl="1">
              <a:lnSpc>
                <a:spcPct val="120000"/>
              </a:lnSpc>
            </a:pPr>
            <a:r>
              <a:rPr lang="en-US" dirty="0"/>
              <a:t>Create a new invoice.</a:t>
            </a:r>
          </a:p>
          <a:p>
            <a:pPr lvl="1">
              <a:lnSpc>
                <a:spcPct val="120000"/>
              </a:lnSpc>
            </a:pPr>
            <a:r>
              <a:rPr lang="en-US" dirty="0"/>
              <a:t>View and change your previous invoices or draft invoices, or see the see the status of any invoices that are currently in-progress.</a:t>
            </a:r>
          </a:p>
          <a:p>
            <a:pPr lvl="1">
              <a:lnSpc>
                <a:spcPct val="120000"/>
              </a:lnSpc>
            </a:pPr>
            <a:r>
              <a:rPr lang="en-US" dirty="0"/>
              <a:t>View the amount of your remaining State and Federal funds.</a:t>
            </a:r>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9799"/>
          <a:stretch/>
        </p:blipFill>
        <p:spPr>
          <a:xfrm>
            <a:off x="814070" y="3084830"/>
            <a:ext cx="6404500" cy="3549650"/>
          </a:xfrm>
          <a:prstGeom prst="rect">
            <a:avLst/>
          </a:prstGeom>
        </p:spPr>
      </p:pic>
    </p:spTree>
    <p:extLst>
      <p:ext uri="{BB962C8B-B14F-4D97-AF65-F5344CB8AC3E}">
        <p14:creationId xmlns:p14="http://schemas.microsoft.com/office/powerpoint/2010/main" val="3039825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365760"/>
            <a:ext cx="7930134" cy="883296"/>
          </a:xfrm>
        </p:spPr>
        <p:txBody>
          <a:bodyPr/>
          <a:lstStyle/>
          <a:p>
            <a:pPr algn="ctr"/>
            <a:r>
              <a:rPr lang="en-US" dirty="0" smtClean="0"/>
              <a:t>Step 5</a:t>
            </a:r>
            <a:endParaRPr lang="en-US" dirty="0"/>
          </a:p>
        </p:txBody>
      </p:sp>
      <p:pic>
        <p:nvPicPr>
          <p:cNvPr id="2" name="Picture 1" descr="45718987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381" y="1527488"/>
            <a:ext cx="7356801" cy="4872687"/>
          </a:xfrm>
          <a:prstGeom prst="rect">
            <a:avLst/>
          </a:prstGeom>
          <a:ln w="76200" cmpd="sng">
            <a:solidFill>
              <a:srgbClr val="12B2EB"/>
            </a:solidFill>
          </a:ln>
        </p:spPr>
      </p:pic>
    </p:spTree>
    <p:extLst>
      <p:ext uri="{BB962C8B-B14F-4D97-AF65-F5344CB8AC3E}">
        <p14:creationId xmlns:p14="http://schemas.microsoft.com/office/powerpoint/2010/main" val="19644628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Step 5: Creating and Submitting Your First Invoice</a:t>
            </a:r>
            <a:endParaRPr lang="en-US" sz="2400" dirty="0"/>
          </a:p>
        </p:txBody>
      </p:sp>
      <p:sp>
        <p:nvSpPr>
          <p:cNvPr id="3" name="Content Placeholder 2"/>
          <p:cNvSpPr>
            <a:spLocks noGrp="1"/>
          </p:cNvSpPr>
          <p:nvPr>
            <p:ph idx="1"/>
          </p:nvPr>
        </p:nvSpPr>
        <p:spPr/>
        <p:txBody>
          <a:bodyPr/>
          <a:lstStyle/>
          <a:p>
            <a:r>
              <a:rPr lang="en-US" dirty="0">
                <a:solidFill>
                  <a:schemeClr val="tx1"/>
                </a:solidFill>
              </a:rPr>
              <a:t>To begin a new invoice, from the Dashboard Page, click </a:t>
            </a:r>
            <a:r>
              <a:rPr lang="en-US" b="1" i="1" dirty="0" smtClean="0">
                <a:solidFill>
                  <a:schemeClr val="accent5"/>
                </a:solidFill>
              </a:rPr>
              <a:t>Invoices</a:t>
            </a:r>
            <a:r>
              <a:rPr lang="en-US" dirty="0" smtClean="0">
                <a:solidFill>
                  <a:srgbClr val="000000"/>
                </a:solidFill>
              </a:rPr>
              <a:t> </a:t>
            </a:r>
            <a:r>
              <a:rPr lang="en-US" dirty="0">
                <a:solidFill>
                  <a:srgbClr val="000000"/>
                </a:solidFill>
              </a:rPr>
              <a:t>in the left-hand navigation bar. Next, click </a:t>
            </a:r>
            <a:r>
              <a:rPr lang="en-US" b="1" i="1" dirty="0" smtClean="0">
                <a:solidFill>
                  <a:schemeClr val="accent5"/>
                </a:solidFill>
              </a:rPr>
              <a:t>Submit </a:t>
            </a:r>
            <a:r>
              <a:rPr lang="en-US" b="1" i="1" dirty="0">
                <a:solidFill>
                  <a:schemeClr val="accent5"/>
                </a:solidFill>
              </a:rPr>
              <a:t>a new invoice</a:t>
            </a:r>
            <a:r>
              <a:rPr lang="en-US" dirty="0" smtClean="0">
                <a:solidFill>
                  <a:srgbClr val="000000"/>
                </a:solidFill>
              </a:rPr>
              <a:t>.</a:t>
            </a:r>
            <a:endParaRPr lang="en-US" dirty="0"/>
          </a:p>
        </p:txBody>
      </p:sp>
      <p:pic>
        <p:nvPicPr>
          <p:cNvPr id="5" name="Picture 4" descr="image10.jp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377702" y="2032317"/>
            <a:ext cx="5277825" cy="4234832"/>
          </a:xfrm>
          <a:prstGeom prst="rect">
            <a:avLst/>
          </a:prstGeom>
        </p:spPr>
      </p:pic>
      <p:sp>
        <p:nvSpPr>
          <p:cNvPr id="6" name="Rectangle 5"/>
          <p:cNvSpPr/>
          <p:nvPr/>
        </p:nvSpPr>
        <p:spPr>
          <a:xfrm>
            <a:off x="1382644" y="2364650"/>
            <a:ext cx="1615871" cy="692495"/>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0286652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a:t>
            </a:r>
            <a:r>
              <a:rPr lang="en-US" sz="2400" dirty="0" smtClean="0"/>
              <a:t>5: </a:t>
            </a:r>
            <a:r>
              <a:rPr lang="en-US" sz="2400" dirty="0"/>
              <a:t>Creating and Submitting Your First Invoice</a:t>
            </a:r>
          </a:p>
        </p:txBody>
      </p:sp>
      <p:sp>
        <p:nvSpPr>
          <p:cNvPr id="3" name="Content Placeholder 2"/>
          <p:cNvSpPr>
            <a:spLocks noGrp="1"/>
          </p:cNvSpPr>
          <p:nvPr>
            <p:ph idx="1"/>
          </p:nvPr>
        </p:nvSpPr>
        <p:spPr/>
        <p:txBody>
          <a:bodyPr/>
          <a:lstStyle/>
          <a:p>
            <a:pPr>
              <a:buClrTx/>
            </a:pPr>
            <a:r>
              <a:rPr lang="en-US" dirty="0">
                <a:solidFill>
                  <a:srgbClr val="000000"/>
                </a:solidFill>
              </a:rPr>
              <a:t>You will arrive at the first invoice data entry worksheet, </a:t>
            </a:r>
            <a:r>
              <a:rPr lang="en-US" b="1" i="1" dirty="0" smtClean="0">
                <a:solidFill>
                  <a:schemeClr val="accent5"/>
                </a:solidFill>
              </a:rPr>
              <a:t>Operating </a:t>
            </a:r>
            <a:r>
              <a:rPr lang="en-US" b="1" i="1" dirty="0">
                <a:solidFill>
                  <a:schemeClr val="accent5"/>
                </a:solidFill>
              </a:rPr>
              <a:t>Revenue</a:t>
            </a:r>
            <a:r>
              <a:rPr lang="en-US" b="1" i="1" dirty="0" smtClean="0">
                <a:solidFill>
                  <a:srgbClr val="000000"/>
                </a:solidFill>
              </a:rPr>
              <a:t>.</a:t>
            </a:r>
            <a:r>
              <a:rPr lang="en-US" dirty="0" smtClean="0">
                <a:solidFill>
                  <a:srgbClr val="000000"/>
                </a:solidFill>
              </a:rPr>
              <a:t> </a:t>
            </a:r>
            <a:r>
              <a:rPr lang="en-US" dirty="0">
                <a:solidFill>
                  <a:srgbClr val="000000"/>
                </a:solidFill>
              </a:rPr>
              <a:t>The first worksheet looks like </a:t>
            </a:r>
            <a:r>
              <a:rPr lang="en-US" dirty="0" smtClean="0">
                <a:solidFill>
                  <a:srgbClr val="000000"/>
                </a:solidFill>
              </a:rPr>
              <a:t>this:</a:t>
            </a:r>
            <a:endParaRPr lang="en-US" dirty="0">
              <a:solidFill>
                <a:srgbClr val="000000"/>
              </a:solidFill>
            </a:endParaRPr>
          </a:p>
          <a:p>
            <a:pPr>
              <a:buClrTx/>
            </a:pPr>
            <a:endParaRPr lang="en-US"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1035632" y="1751979"/>
            <a:ext cx="6432087" cy="4890035"/>
          </a:xfrm>
          <a:prstGeom prst="rect">
            <a:avLst/>
          </a:prstGeom>
        </p:spPr>
      </p:pic>
    </p:spTree>
    <p:extLst>
      <p:ext uri="{BB962C8B-B14F-4D97-AF65-F5344CB8AC3E}">
        <p14:creationId xmlns:p14="http://schemas.microsoft.com/office/powerpoint/2010/main" val="13502967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a:t>
            </a:r>
            <a:r>
              <a:rPr lang="en-US" sz="2400" dirty="0" smtClean="0"/>
              <a:t>5: Creating and Submitting Your First Invoice</a:t>
            </a:r>
            <a:endParaRPr lang="en-US" sz="2400" dirty="0"/>
          </a:p>
        </p:txBody>
      </p:sp>
      <p:sp>
        <p:nvSpPr>
          <p:cNvPr id="3" name="Content Placeholder 2"/>
          <p:cNvSpPr>
            <a:spLocks noGrp="1"/>
          </p:cNvSpPr>
          <p:nvPr>
            <p:ph idx="1"/>
          </p:nvPr>
        </p:nvSpPr>
        <p:spPr/>
        <p:txBody>
          <a:bodyPr/>
          <a:lstStyle/>
          <a:p>
            <a:r>
              <a:rPr lang="en-US" dirty="0">
                <a:solidFill>
                  <a:srgbClr val="000000"/>
                </a:solidFill>
              </a:rPr>
              <a:t>There are eight worksheets in total. You can navigate forward and backwards through the worksheets by clicking on the </a:t>
            </a:r>
            <a:r>
              <a:rPr lang="en-US" b="1" i="1" dirty="0" err="1" smtClean="0">
                <a:solidFill>
                  <a:schemeClr val="accent5"/>
                </a:solidFill>
              </a:rPr>
              <a:t>Prev</a:t>
            </a:r>
            <a:r>
              <a:rPr lang="en-US" dirty="0" smtClean="0">
                <a:solidFill>
                  <a:srgbClr val="000000"/>
                </a:solidFill>
              </a:rPr>
              <a:t> </a:t>
            </a:r>
            <a:r>
              <a:rPr lang="en-US" dirty="0">
                <a:solidFill>
                  <a:srgbClr val="000000"/>
                </a:solidFill>
              </a:rPr>
              <a:t>and </a:t>
            </a:r>
            <a:r>
              <a:rPr lang="en-US" b="1" i="1" dirty="0" smtClean="0">
                <a:solidFill>
                  <a:schemeClr val="accent5"/>
                </a:solidFill>
              </a:rPr>
              <a:t>Next</a:t>
            </a:r>
            <a:r>
              <a:rPr lang="en-US" dirty="0" smtClean="0">
                <a:solidFill>
                  <a:srgbClr val="000000"/>
                </a:solidFill>
              </a:rPr>
              <a:t> </a:t>
            </a:r>
            <a:r>
              <a:rPr lang="en-US" dirty="0">
                <a:solidFill>
                  <a:srgbClr val="000000"/>
                </a:solidFill>
              </a:rPr>
              <a:t>arrows on the top right. </a:t>
            </a:r>
            <a:endParaRPr lang="en-US" dirty="0" smtClean="0">
              <a:solidFill>
                <a:srgbClr val="000000"/>
              </a:solidFill>
            </a:endParaRPr>
          </a:p>
          <a:p>
            <a:r>
              <a:rPr lang="en-US" sz="1400" b="1" i="1" dirty="0" smtClean="0">
                <a:solidFill>
                  <a:srgbClr val="FF0000"/>
                </a:solidFill>
              </a:rPr>
              <a:t>NOTE: You must save each worksheet as you go. You will not be allowed to view a final summary (discussed in a later slide) until each individual worksheet has been saved. The save button can be found at the bottom of each worksheet. </a:t>
            </a:r>
            <a:endParaRPr lang="en-US" sz="1400" b="1" i="1" dirty="0">
              <a:solidFill>
                <a:srgbClr val="FF0000"/>
              </a:solidFill>
            </a:endParaRPr>
          </a:p>
          <a:p>
            <a:endParaRPr lang="en-US" dirty="0"/>
          </a:p>
        </p:txBody>
      </p:sp>
      <p:grpSp>
        <p:nvGrpSpPr>
          <p:cNvPr id="4" name="Group 3"/>
          <p:cNvGrpSpPr/>
          <p:nvPr/>
        </p:nvGrpSpPr>
        <p:grpSpPr>
          <a:xfrm>
            <a:off x="924202" y="3070641"/>
            <a:ext cx="6023353" cy="3387803"/>
            <a:chOff x="924202" y="2718435"/>
            <a:chExt cx="6649559" cy="3740009"/>
          </a:xfrm>
        </p:grpSpPr>
        <p:pic>
          <p:nvPicPr>
            <p:cNvPr id="7" name="Picture 6" descr="image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202" y="2718435"/>
              <a:ext cx="6649559" cy="3740009"/>
            </a:xfrm>
            <a:prstGeom prst="rect">
              <a:avLst/>
            </a:prstGeom>
          </p:spPr>
        </p:pic>
        <p:sp>
          <p:nvSpPr>
            <p:cNvPr id="8" name="Rectangle 7"/>
            <p:cNvSpPr/>
            <p:nvPr/>
          </p:nvSpPr>
          <p:spPr>
            <a:xfrm>
              <a:off x="6340418" y="3208684"/>
              <a:ext cx="955928" cy="271604"/>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8723501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Kick the Tires: Overview		</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dirty="0" smtClean="0"/>
              <a:t>Why</a:t>
            </a:r>
          </a:p>
          <a:p>
            <a:pPr lvl="1"/>
            <a:r>
              <a:rPr lang="en-US" dirty="0" smtClean="0"/>
              <a:t>Q&amp;A</a:t>
            </a:r>
          </a:p>
          <a:p>
            <a:r>
              <a:rPr lang="en-US" dirty="0" smtClean="0"/>
              <a:t>How</a:t>
            </a:r>
          </a:p>
          <a:p>
            <a:pPr lvl="1"/>
            <a:r>
              <a:rPr lang="en-US" dirty="0" smtClean="0"/>
              <a:t>Q&amp;A</a:t>
            </a:r>
          </a:p>
          <a:p>
            <a:r>
              <a:rPr lang="en-US" dirty="0" smtClean="0"/>
              <a:t>Create Log-ins</a:t>
            </a:r>
          </a:p>
          <a:p>
            <a:pPr lvl="1"/>
            <a:r>
              <a:rPr lang="en-US" dirty="0" smtClean="0"/>
              <a:t>Chrome</a:t>
            </a:r>
          </a:p>
          <a:p>
            <a:pPr lvl="1"/>
            <a:r>
              <a:rPr lang="en-US" dirty="0" smtClean="0"/>
              <a:t>User Name</a:t>
            </a:r>
          </a:p>
          <a:p>
            <a:r>
              <a:rPr lang="en-US" dirty="0" smtClean="0"/>
              <a:t>Overall </a:t>
            </a:r>
            <a:r>
              <a:rPr lang="en-US" dirty="0" smtClean="0"/>
              <a:t>Impression, </a:t>
            </a:r>
            <a:r>
              <a:rPr lang="en-US" dirty="0" smtClean="0"/>
              <a:t>Suggestions</a:t>
            </a:r>
            <a:r>
              <a:rPr lang="en-US" dirty="0"/>
              <a:t>!</a:t>
            </a:r>
            <a:endParaRPr lang="en-US" dirty="0" smtClean="0"/>
          </a:p>
          <a:p>
            <a:r>
              <a:rPr lang="en-US" dirty="0" smtClean="0"/>
              <a:t>Next Steps</a:t>
            </a:r>
          </a:p>
          <a:p>
            <a:r>
              <a:rPr lang="en-US" b="1" dirty="0" smtClean="0">
                <a:solidFill>
                  <a:srgbClr val="FF0000"/>
                </a:solidFill>
                <a:effectLst>
                  <a:outerShdw blurRad="38100" dist="38100" dir="2700000" algn="tl">
                    <a:srgbClr val="000000">
                      <a:alpha val="43137"/>
                    </a:srgbClr>
                  </a:outerShdw>
                </a:effectLst>
              </a:rPr>
              <a:t>Note: Everything in the system you type in until </a:t>
            </a:r>
            <a:r>
              <a:rPr lang="en-US" b="1" dirty="0" smtClean="0">
                <a:solidFill>
                  <a:srgbClr val="FF0000"/>
                </a:solidFill>
                <a:effectLst>
                  <a:outerShdw blurRad="38100" dist="38100" dir="2700000" algn="tl">
                    <a:srgbClr val="000000">
                      <a:alpha val="43137"/>
                    </a:srgbClr>
                  </a:outerShdw>
                </a:effectLst>
              </a:rPr>
              <a:t>July </a:t>
            </a:r>
            <a:r>
              <a:rPr lang="en-US" b="1" dirty="0" smtClean="0">
                <a:solidFill>
                  <a:srgbClr val="FF0000"/>
                </a:solidFill>
                <a:effectLst>
                  <a:outerShdw blurRad="38100" dist="38100" dir="2700000" algn="tl">
                    <a:srgbClr val="000000">
                      <a:alpha val="43137"/>
                    </a:srgbClr>
                  </a:outerShdw>
                </a:effectLst>
              </a:rPr>
              <a:t>30 is </a:t>
            </a:r>
            <a:r>
              <a:rPr lang="en-US" b="1" u="sng" dirty="0" smtClean="0">
                <a:solidFill>
                  <a:srgbClr val="FF0000"/>
                </a:solidFill>
                <a:effectLst>
                  <a:outerShdw blurRad="38100" dist="38100" dir="2700000" algn="tl">
                    <a:srgbClr val="000000">
                      <a:alpha val="43137"/>
                    </a:srgbClr>
                  </a:outerShdw>
                </a:effectLst>
              </a:rPr>
              <a:t>for testing purposes only </a:t>
            </a:r>
            <a:r>
              <a:rPr lang="en-US" b="1" dirty="0" smtClean="0">
                <a:solidFill>
                  <a:srgbClr val="FF0000"/>
                </a:solidFill>
                <a:effectLst>
                  <a:outerShdw blurRad="38100" dist="38100" dir="2700000" algn="tl">
                    <a:srgbClr val="000000">
                      <a:alpha val="43137"/>
                    </a:srgbClr>
                  </a:outerShdw>
                </a:effectLst>
              </a:rPr>
              <a:t>and will be DELETED effective July </a:t>
            </a:r>
            <a:r>
              <a:rPr lang="en-US" b="1" dirty="0" smtClean="0">
                <a:solidFill>
                  <a:srgbClr val="FF0000"/>
                </a:solidFill>
                <a:effectLst>
                  <a:outerShdw blurRad="38100" dist="38100" dir="2700000" algn="tl">
                    <a:srgbClr val="000000">
                      <a:alpha val="43137"/>
                    </a:srgbClr>
                  </a:outerShdw>
                </a:effectLst>
              </a:rPr>
              <a:t>31</a:t>
            </a:r>
            <a:r>
              <a:rPr lang="en-US" b="1" dirty="0" smtClean="0">
                <a:solidFill>
                  <a:srgbClr val="FF0000"/>
                </a:solidFill>
                <a:effectLst>
                  <a:outerShdw blurRad="38100" dist="38100" dir="2700000" algn="tl">
                    <a:srgbClr val="000000">
                      <a:alpha val="43137"/>
                    </a:srgbClr>
                  </a:outerShdw>
                </a:effectLst>
              </a:rPr>
              <a:t>.  Do not put anything in the database that is intended for actual use in your July 31 invoice submission.</a:t>
            </a:r>
            <a:endParaRPr lang="en-US"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651728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Step 5a:</a:t>
            </a:r>
            <a:endParaRPr lang="en-US" dirty="0"/>
          </a:p>
        </p:txBody>
      </p:sp>
      <p:sp>
        <p:nvSpPr>
          <p:cNvPr id="5" name="Text Placeholder 4"/>
          <p:cNvSpPr>
            <a:spLocks noGrp="1"/>
          </p:cNvSpPr>
          <p:nvPr>
            <p:ph type="body" idx="1"/>
          </p:nvPr>
        </p:nvSpPr>
        <p:spPr/>
        <p:txBody>
          <a:bodyPr/>
          <a:lstStyle/>
          <a:p>
            <a:r>
              <a:rPr lang="en-US" dirty="0" smtClean="0"/>
              <a:t>Operating Revenue Worksheet</a:t>
            </a:r>
            <a:endParaRPr lang="en-US" dirty="0"/>
          </a:p>
        </p:txBody>
      </p:sp>
    </p:spTree>
    <p:extLst>
      <p:ext uri="{BB962C8B-B14F-4D97-AF65-F5344CB8AC3E}">
        <p14:creationId xmlns:p14="http://schemas.microsoft.com/office/powerpoint/2010/main" val="1581565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a:t>
            </a:r>
            <a:r>
              <a:rPr lang="en-US" sz="2400" dirty="0" smtClean="0"/>
              <a:t>5a: Operating Revenue Worksheet</a:t>
            </a:r>
            <a:endParaRPr lang="en-US" sz="2400" dirty="0"/>
          </a:p>
        </p:txBody>
      </p:sp>
      <p:sp>
        <p:nvSpPr>
          <p:cNvPr id="3" name="Content Placeholder 2"/>
          <p:cNvSpPr>
            <a:spLocks noGrp="1"/>
          </p:cNvSpPr>
          <p:nvPr>
            <p:ph idx="1"/>
          </p:nvPr>
        </p:nvSpPr>
        <p:spPr/>
        <p:txBody>
          <a:bodyPr/>
          <a:lstStyle/>
          <a:p>
            <a:pPr>
              <a:buClrTx/>
            </a:pPr>
            <a:r>
              <a:rPr lang="en-US" dirty="0">
                <a:solidFill>
                  <a:srgbClr val="000000"/>
                </a:solidFill>
              </a:rPr>
              <a:t>In the first worksheet, </a:t>
            </a:r>
            <a:r>
              <a:rPr lang="en-US" b="1" i="1" dirty="0" smtClean="0">
                <a:solidFill>
                  <a:srgbClr val="FF8021"/>
                </a:solidFill>
              </a:rPr>
              <a:t>Operating </a:t>
            </a:r>
            <a:r>
              <a:rPr lang="en-US" b="1" i="1" dirty="0">
                <a:solidFill>
                  <a:srgbClr val="FF8021"/>
                </a:solidFill>
              </a:rPr>
              <a:t>Revenue</a:t>
            </a:r>
            <a:r>
              <a:rPr lang="en-US" dirty="0" smtClean="0">
                <a:solidFill>
                  <a:srgbClr val="000000"/>
                </a:solidFill>
              </a:rPr>
              <a:t>, </a:t>
            </a:r>
            <a:r>
              <a:rPr lang="en-US" dirty="0">
                <a:solidFill>
                  <a:srgbClr val="000000"/>
                </a:solidFill>
              </a:rPr>
              <a:t>you will see a series of columns with labels at the top, i.e., </a:t>
            </a:r>
            <a:r>
              <a:rPr lang="en-US" b="1" i="1" dirty="0" smtClean="0">
                <a:solidFill>
                  <a:srgbClr val="FF8021"/>
                </a:solidFill>
              </a:rPr>
              <a:t>Date</a:t>
            </a:r>
            <a:r>
              <a:rPr lang="en-US" dirty="0" smtClean="0">
                <a:solidFill>
                  <a:srgbClr val="000000"/>
                </a:solidFill>
              </a:rPr>
              <a:t>, </a:t>
            </a:r>
            <a:r>
              <a:rPr lang="en-US" b="1" i="1" dirty="0" smtClean="0">
                <a:solidFill>
                  <a:srgbClr val="FF8021"/>
                </a:solidFill>
              </a:rPr>
              <a:t>Record </a:t>
            </a:r>
            <a:r>
              <a:rPr lang="en-US" b="1" i="1" dirty="0">
                <a:solidFill>
                  <a:srgbClr val="FF8021"/>
                </a:solidFill>
              </a:rPr>
              <a:t>No.</a:t>
            </a:r>
            <a:r>
              <a:rPr lang="en-US" dirty="0" smtClean="0">
                <a:solidFill>
                  <a:srgbClr val="000000"/>
                </a:solidFill>
              </a:rPr>
              <a:t>, </a:t>
            </a:r>
            <a:r>
              <a:rPr lang="en-US" b="1" i="1" dirty="0" smtClean="0">
                <a:solidFill>
                  <a:srgbClr val="FF8021"/>
                </a:solidFill>
              </a:rPr>
              <a:t>Regular </a:t>
            </a:r>
            <a:r>
              <a:rPr lang="en-US" b="1" i="1" dirty="0">
                <a:solidFill>
                  <a:srgbClr val="FF8021"/>
                </a:solidFill>
              </a:rPr>
              <a:t>Fares</a:t>
            </a:r>
            <a:r>
              <a:rPr lang="en-US" dirty="0" smtClean="0">
                <a:solidFill>
                  <a:srgbClr val="000000"/>
                </a:solidFill>
              </a:rPr>
              <a:t>, </a:t>
            </a:r>
            <a:r>
              <a:rPr lang="en-US" dirty="0">
                <a:solidFill>
                  <a:srgbClr val="000000"/>
                </a:solidFill>
              </a:rPr>
              <a:t>etc. </a:t>
            </a:r>
          </a:p>
          <a:p>
            <a:pPr>
              <a:buClrTx/>
            </a:pPr>
            <a:r>
              <a:rPr lang="en-US" dirty="0" smtClean="0">
                <a:solidFill>
                  <a:srgbClr val="000000"/>
                </a:solidFill>
              </a:rPr>
              <a:t>To fill out the worksheet, click </a:t>
            </a:r>
            <a:r>
              <a:rPr lang="en-US" dirty="0">
                <a:solidFill>
                  <a:srgbClr val="000000"/>
                </a:solidFill>
              </a:rPr>
              <a:t>on the first empty cell under the </a:t>
            </a:r>
            <a:r>
              <a:rPr lang="en-US" b="1" i="1" dirty="0" smtClean="0">
                <a:solidFill>
                  <a:srgbClr val="FF8021"/>
                </a:solidFill>
              </a:rPr>
              <a:t>Date</a:t>
            </a:r>
            <a:r>
              <a:rPr lang="en-US" dirty="0" smtClean="0">
                <a:solidFill>
                  <a:srgbClr val="000000"/>
                </a:solidFill>
              </a:rPr>
              <a:t> </a:t>
            </a:r>
            <a:r>
              <a:rPr lang="en-US" dirty="0">
                <a:solidFill>
                  <a:srgbClr val="000000"/>
                </a:solidFill>
              </a:rPr>
              <a:t>column. A pop-up calendar will appear. Click on the correct date for this </a:t>
            </a:r>
            <a:r>
              <a:rPr lang="en-US" dirty="0" smtClean="0">
                <a:solidFill>
                  <a:srgbClr val="000000"/>
                </a:solidFill>
              </a:rPr>
              <a:t>entry (To </a:t>
            </a:r>
            <a:r>
              <a:rPr lang="en-US" dirty="0">
                <a:solidFill>
                  <a:srgbClr val="000000"/>
                </a:solidFill>
              </a:rPr>
              <a:t>choose a different month, use the arrows at the top of the </a:t>
            </a:r>
            <a:r>
              <a:rPr lang="en-US" dirty="0" smtClean="0">
                <a:solidFill>
                  <a:srgbClr val="000000"/>
                </a:solidFill>
              </a:rPr>
              <a:t>calendar [shown at bottom right, highlighted by red boxes]).</a:t>
            </a:r>
            <a:endParaRPr lang="en-US" dirty="0">
              <a:solidFill>
                <a:srgbClr val="000000"/>
              </a:solidFill>
            </a:endParaRPr>
          </a:p>
          <a:p>
            <a:pPr>
              <a:buClrTx/>
            </a:pPr>
            <a:endParaRPr lang="en-US"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381025" y="4112604"/>
            <a:ext cx="3138566" cy="1656184"/>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790722" y="3426225"/>
            <a:ext cx="4393459" cy="2900596"/>
          </a:xfrm>
          <a:prstGeom prst="rect">
            <a:avLst/>
          </a:prstGeom>
        </p:spPr>
      </p:pic>
      <p:sp>
        <p:nvSpPr>
          <p:cNvPr id="6" name="Rectangle 5"/>
          <p:cNvSpPr/>
          <p:nvPr/>
        </p:nvSpPr>
        <p:spPr>
          <a:xfrm>
            <a:off x="1071699" y="5070086"/>
            <a:ext cx="1444702" cy="350469"/>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102173" y="4185501"/>
            <a:ext cx="255909" cy="268145"/>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5564899" y="4185501"/>
            <a:ext cx="255909" cy="268145"/>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645899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5a: Operating Revenue Worksheet</a:t>
            </a:r>
          </a:p>
        </p:txBody>
      </p:sp>
      <p:sp>
        <p:nvSpPr>
          <p:cNvPr id="3" name="Content Placeholder 2"/>
          <p:cNvSpPr>
            <a:spLocks noGrp="1"/>
          </p:cNvSpPr>
          <p:nvPr>
            <p:ph idx="1"/>
          </p:nvPr>
        </p:nvSpPr>
        <p:spPr/>
        <p:txBody>
          <a:bodyPr/>
          <a:lstStyle/>
          <a:p>
            <a:pPr>
              <a:buClrTx/>
            </a:pPr>
            <a:r>
              <a:rPr lang="en-US" dirty="0" smtClean="0">
                <a:solidFill>
                  <a:srgbClr val="000000"/>
                </a:solidFill>
              </a:rPr>
              <a:t>Next, click on the first empty cell under the </a:t>
            </a:r>
            <a:r>
              <a:rPr lang="en-US" b="1" i="1" dirty="0" smtClean="0">
                <a:solidFill>
                  <a:schemeClr val="accent5"/>
                </a:solidFill>
              </a:rPr>
              <a:t>Record No</a:t>
            </a:r>
            <a:r>
              <a:rPr lang="en-US" dirty="0" smtClean="0">
                <a:solidFill>
                  <a:srgbClr val="000000"/>
                </a:solidFill>
              </a:rPr>
              <a:t>. column. Enter the correct record number.  </a:t>
            </a:r>
            <a:r>
              <a:rPr lang="en-US" b="1" dirty="0" smtClean="0">
                <a:solidFill>
                  <a:srgbClr val="000000"/>
                </a:solidFill>
              </a:rPr>
              <a:t>The Record number is yours to choose following your current practices. </a:t>
            </a:r>
          </a:p>
          <a:p>
            <a:pPr>
              <a:buClrTx/>
            </a:pPr>
            <a:endParaRPr lang="en-US" dirty="0"/>
          </a:p>
        </p:txBody>
      </p:sp>
      <p:pic>
        <p:nvPicPr>
          <p:cNvPr id="4" name="Picture 3" descr="image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016" y="2099130"/>
            <a:ext cx="7443372" cy="3789600"/>
          </a:xfrm>
          <a:prstGeom prst="rect">
            <a:avLst/>
          </a:prstGeom>
        </p:spPr>
      </p:pic>
      <p:sp>
        <p:nvSpPr>
          <p:cNvPr id="5" name="Rectangle 4"/>
          <p:cNvSpPr/>
          <p:nvPr/>
        </p:nvSpPr>
        <p:spPr>
          <a:xfrm>
            <a:off x="1977133" y="2788985"/>
            <a:ext cx="1388236" cy="349503"/>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160483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Step 5a: Operating Revenue Worksheet</a:t>
            </a:r>
          </a:p>
        </p:txBody>
      </p:sp>
      <p:sp>
        <p:nvSpPr>
          <p:cNvPr id="3" name="Content Placeholder 2"/>
          <p:cNvSpPr>
            <a:spLocks noGrp="1"/>
          </p:cNvSpPr>
          <p:nvPr>
            <p:ph idx="1"/>
          </p:nvPr>
        </p:nvSpPr>
        <p:spPr/>
        <p:txBody>
          <a:bodyPr>
            <a:normAutofit fontScale="85000" lnSpcReduction="10000"/>
          </a:bodyPr>
          <a:lstStyle/>
          <a:p>
            <a:pPr>
              <a:buClrTx/>
            </a:pPr>
            <a:r>
              <a:rPr lang="en-US" dirty="0">
                <a:solidFill>
                  <a:srgbClr val="000000"/>
                </a:solidFill>
              </a:rPr>
              <a:t>Then, click on the first empty cell under </a:t>
            </a:r>
            <a:r>
              <a:rPr lang="en-US" b="1" i="1" dirty="0" smtClean="0">
                <a:solidFill>
                  <a:schemeClr val="accent5"/>
                </a:solidFill>
              </a:rPr>
              <a:t>Reduced </a:t>
            </a:r>
            <a:r>
              <a:rPr lang="en-US" b="1" i="1" dirty="0">
                <a:solidFill>
                  <a:schemeClr val="accent5"/>
                </a:solidFill>
              </a:rPr>
              <a:t>Fares</a:t>
            </a:r>
            <a:r>
              <a:rPr lang="en-US" dirty="0" smtClean="0">
                <a:solidFill>
                  <a:srgbClr val="000000"/>
                </a:solidFill>
              </a:rPr>
              <a:t>. </a:t>
            </a:r>
            <a:r>
              <a:rPr lang="en-US" dirty="0">
                <a:solidFill>
                  <a:srgbClr val="000000"/>
                </a:solidFill>
              </a:rPr>
              <a:t>Enter the correct number</a:t>
            </a:r>
            <a:r>
              <a:rPr lang="en-US" dirty="0" smtClean="0">
                <a:solidFill>
                  <a:srgbClr val="000000"/>
                </a:solidFill>
              </a:rPr>
              <a:t>.</a:t>
            </a:r>
            <a:r>
              <a:rPr lang="en-US" i="1" dirty="0">
                <a:solidFill>
                  <a:srgbClr val="000000"/>
                </a:solidFill>
              </a:rPr>
              <a:t> </a:t>
            </a:r>
            <a:r>
              <a:rPr lang="en-US" dirty="0" smtClean="0">
                <a:solidFill>
                  <a:srgbClr val="000000"/>
                </a:solidFill>
              </a:rPr>
              <a:t>Do the same for </a:t>
            </a:r>
            <a:r>
              <a:rPr lang="en-US" b="1" i="1" dirty="0" smtClean="0">
                <a:solidFill>
                  <a:schemeClr val="accent5"/>
                </a:solidFill>
              </a:rPr>
              <a:t>Other Rev</a:t>
            </a:r>
            <a:r>
              <a:rPr lang="en-US" dirty="0" smtClean="0">
                <a:solidFill>
                  <a:schemeClr val="tx1"/>
                </a:solidFill>
              </a:rPr>
              <a:t>.</a:t>
            </a:r>
            <a:endParaRPr lang="en-US" dirty="0">
              <a:solidFill>
                <a:schemeClr val="tx1"/>
              </a:solidFill>
            </a:endParaRPr>
          </a:p>
          <a:p>
            <a:pPr>
              <a:buClrTx/>
            </a:pPr>
            <a:r>
              <a:rPr lang="en-US" b="1" i="1" dirty="0" smtClean="0">
                <a:solidFill>
                  <a:srgbClr val="FF0000"/>
                </a:solidFill>
              </a:rPr>
              <a:t>For </a:t>
            </a:r>
            <a:r>
              <a:rPr lang="en-US" b="1" i="1" dirty="0">
                <a:solidFill>
                  <a:srgbClr val="FF0000"/>
                </a:solidFill>
              </a:rPr>
              <a:t>non-entries, simply leave the cell blank. </a:t>
            </a:r>
            <a:r>
              <a:rPr lang="en-US" dirty="0" smtClean="0">
                <a:solidFill>
                  <a:srgbClr val="000000"/>
                </a:solidFill>
              </a:rPr>
              <a:t/>
            </a:r>
            <a:br>
              <a:rPr lang="en-US" dirty="0" smtClean="0">
                <a:solidFill>
                  <a:srgbClr val="000000"/>
                </a:solidFill>
              </a:rPr>
            </a:br>
            <a:r>
              <a:rPr lang="en-US" dirty="0" smtClean="0">
                <a:solidFill>
                  <a:srgbClr val="000000"/>
                </a:solidFill>
              </a:rPr>
              <a:t/>
            </a:r>
            <a:br>
              <a:rPr lang="en-US" dirty="0" smtClean="0">
                <a:solidFill>
                  <a:srgbClr val="000000"/>
                </a:solidFill>
              </a:rPr>
            </a:br>
            <a:r>
              <a:rPr lang="en-US" dirty="0" smtClean="0">
                <a:solidFill>
                  <a:srgbClr val="000000"/>
                </a:solidFill>
              </a:rPr>
              <a:t/>
            </a:r>
            <a:br>
              <a:rPr lang="en-US" dirty="0" smtClean="0">
                <a:solidFill>
                  <a:srgbClr val="000000"/>
                </a:solidFill>
              </a:rPr>
            </a:br>
            <a:r>
              <a:rPr lang="en-US" dirty="0" smtClean="0">
                <a:solidFill>
                  <a:srgbClr val="000000"/>
                </a:solidFill>
              </a:rPr>
              <a:t/>
            </a:r>
            <a:br>
              <a:rPr lang="en-US" dirty="0" smtClean="0">
                <a:solidFill>
                  <a:srgbClr val="000000"/>
                </a:solidFill>
              </a:rPr>
            </a:br>
            <a:r>
              <a:rPr lang="en-US" dirty="0" smtClean="0">
                <a:solidFill>
                  <a:srgbClr val="000000"/>
                </a:solidFill>
              </a:rPr>
              <a:t/>
            </a:r>
            <a:br>
              <a:rPr lang="en-US" dirty="0" smtClean="0">
                <a:solidFill>
                  <a:srgbClr val="000000"/>
                </a:solidFill>
              </a:rPr>
            </a:br>
            <a:r>
              <a:rPr lang="en-US" dirty="0" smtClean="0">
                <a:solidFill>
                  <a:srgbClr val="000000"/>
                </a:solidFill>
              </a:rPr>
              <a:t/>
            </a:r>
            <a:br>
              <a:rPr lang="en-US" dirty="0" smtClean="0">
                <a:solidFill>
                  <a:srgbClr val="000000"/>
                </a:solidFill>
              </a:rPr>
            </a:br>
            <a:r>
              <a:rPr lang="en-US" dirty="0" smtClean="0">
                <a:solidFill>
                  <a:srgbClr val="000000"/>
                </a:solidFill>
              </a:rPr>
              <a:t/>
            </a:r>
            <a:br>
              <a:rPr lang="en-US" dirty="0" smtClean="0">
                <a:solidFill>
                  <a:srgbClr val="000000"/>
                </a:solidFill>
              </a:rPr>
            </a:br>
            <a:r>
              <a:rPr lang="en-US" dirty="0" smtClean="0">
                <a:solidFill>
                  <a:srgbClr val="000000"/>
                </a:solidFill>
              </a:rPr>
              <a:t/>
            </a:r>
            <a:br>
              <a:rPr lang="en-US" dirty="0" smtClean="0">
                <a:solidFill>
                  <a:srgbClr val="000000"/>
                </a:solidFill>
              </a:rPr>
            </a:br>
            <a:r>
              <a:rPr lang="en-US" dirty="0" smtClean="0">
                <a:solidFill>
                  <a:srgbClr val="000000"/>
                </a:solidFill>
              </a:rPr>
              <a:t/>
            </a:r>
            <a:br>
              <a:rPr lang="en-US" dirty="0" smtClean="0">
                <a:solidFill>
                  <a:srgbClr val="000000"/>
                </a:solidFill>
              </a:rPr>
            </a:br>
            <a:r>
              <a:rPr lang="en-US" dirty="0" smtClean="0">
                <a:solidFill>
                  <a:srgbClr val="000000"/>
                </a:solidFill>
              </a:rPr>
              <a:t/>
            </a:r>
            <a:br>
              <a:rPr lang="en-US" dirty="0" smtClean="0">
                <a:solidFill>
                  <a:srgbClr val="000000"/>
                </a:solidFill>
              </a:rPr>
            </a:br>
            <a:r>
              <a:rPr lang="en-US" dirty="0" smtClean="0">
                <a:solidFill>
                  <a:srgbClr val="000000"/>
                </a:solidFill>
              </a:rPr>
              <a:t/>
            </a:r>
            <a:br>
              <a:rPr lang="en-US" dirty="0" smtClean="0">
                <a:solidFill>
                  <a:srgbClr val="000000"/>
                </a:solidFill>
              </a:rPr>
            </a:br>
            <a:r>
              <a:rPr lang="en-US" dirty="0" smtClean="0">
                <a:solidFill>
                  <a:srgbClr val="000000"/>
                </a:solidFill>
              </a:rPr>
              <a:t/>
            </a:r>
            <a:br>
              <a:rPr lang="en-US" dirty="0" smtClean="0">
                <a:solidFill>
                  <a:srgbClr val="000000"/>
                </a:solidFill>
              </a:rPr>
            </a:br>
            <a:r>
              <a:rPr lang="en-US" dirty="0" smtClean="0">
                <a:solidFill>
                  <a:srgbClr val="000000"/>
                </a:solidFill>
              </a:rPr>
              <a:t/>
            </a:r>
            <a:br>
              <a:rPr lang="en-US" dirty="0" smtClean="0">
                <a:solidFill>
                  <a:srgbClr val="000000"/>
                </a:solidFill>
              </a:rPr>
            </a:br>
            <a:r>
              <a:rPr lang="en-US" dirty="0" smtClean="0">
                <a:solidFill>
                  <a:srgbClr val="000000"/>
                </a:solidFill>
              </a:rPr>
              <a:t/>
            </a:r>
            <a:br>
              <a:rPr lang="en-US" dirty="0" smtClean="0">
                <a:solidFill>
                  <a:srgbClr val="000000"/>
                </a:solidFill>
              </a:rPr>
            </a:br>
            <a:endParaRPr lang="en-US" dirty="0" smtClean="0">
              <a:solidFill>
                <a:srgbClr val="000000"/>
              </a:solidFill>
            </a:endParaRPr>
          </a:p>
          <a:p>
            <a:pPr marL="0" indent="0">
              <a:buClrTx/>
              <a:buNone/>
            </a:pPr>
            <a:r>
              <a:rPr lang="en-US" dirty="0">
                <a:solidFill>
                  <a:srgbClr val="000000"/>
                </a:solidFill>
              </a:rPr>
              <a:t/>
            </a:r>
            <a:br>
              <a:rPr lang="en-US" dirty="0">
                <a:solidFill>
                  <a:srgbClr val="000000"/>
                </a:solidFill>
              </a:rPr>
            </a:br>
            <a:r>
              <a:rPr lang="en-US" dirty="0" smtClean="0">
                <a:solidFill>
                  <a:srgbClr val="000000"/>
                </a:solidFill>
              </a:rPr>
              <a:t/>
            </a:r>
            <a:br>
              <a:rPr lang="en-US" dirty="0" smtClean="0">
                <a:solidFill>
                  <a:srgbClr val="000000"/>
                </a:solidFill>
              </a:rPr>
            </a:br>
            <a:r>
              <a:rPr lang="en-US" dirty="0" smtClean="0">
                <a:solidFill>
                  <a:srgbClr val="000000"/>
                </a:solidFill>
              </a:rPr>
              <a:t/>
            </a:r>
            <a:br>
              <a:rPr lang="en-US" dirty="0" smtClean="0">
                <a:solidFill>
                  <a:srgbClr val="000000"/>
                </a:solidFill>
              </a:rPr>
            </a:br>
            <a:endParaRPr lang="en-US" dirty="0">
              <a:solidFill>
                <a:srgbClr val="000000"/>
              </a:solidFill>
            </a:endParaRPr>
          </a:p>
          <a:p>
            <a:pPr>
              <a:buClrTx/>
            </a:pPr>
            <a:r>
              <a:rPr lang="en-US" dirty="0" smtClean="0">
                <a:solidFill>
                  <a:srgbClr val="000000"/>
                </a:solidFill>
              </a:rPr>
              <a:t>Continue </a:t>
            </a:r>
            <a:r>
              <a:rPr lang="en-US" dirty="0">
                <a:solidFill>
                  <a:srgbClr val="000000"/>
                </a:solidFill>
              </a:rPr>
              <a:t>working left to right until you have made an entry into each column. </a:t>
            </a:r>
            <a:endParaRPr lang="en-US" dirty="0" smtClean="0">
              <a:solidFill>
                <a:srgbClr val="000000"/>
              </a:solidFill>
            </a:endParaRPr>
          </a:p>
          <a:p>
            <a:pPr>
              <a:buClrTx/>
            </a:pPr>
            <a:r>
              <a:rPr lang="en-US" b="1" i="1" dirty="0" smtClean="0">
                <a:solidFill>
                  <a:schemeClr val="accent6"/>
                </a:solidFill>
              </a:rPr>
              <a:t>Note</a:t>
            </a:r>
            <a:r>
              <a:rPr lang="en-US" b="1" i="1" dirty="0">
                <a:solidFill>
                  <a:schemeClr val="accent6"/>
                </a:solidFill>
              </a:rPr>
              <a:t>: the last column provides a space to leave </a:t>
            </a:r>
            <a:r>
              <a:rPr lang="en-US" b="1" i="1" dirty="0" smtClean="0">
                <a:solidFill>
                  <a:schemeClr val="accent6"/>
                </a:solidFill>
              </a:rPr>
              <a:t>comments and is required if other revenue is entered.</a:t>
            </a:r>
            <a:endParaRPr lang="en-US" b="1" i="1" dirty="0">
              <a:solidFill>
                <a:schemeClr val="accent6"/>
              </a:solidFill>
            </a:endParaRPr>
          </a:p>
          <a:p>
            <a:endParaRPr lang="en-US" dirty="0"/>
          </a:p>
        </p:txBody>
      </p:sp>
      <p:grpSp>
        <p:nvGrpSpPr>
          <p:cNvPr id="6" name="Group 5"/>
          <p:cNvGrpSpPr/>
          <p:nvPr/>
        </p:nvGrpSpPr>
        <p:grpSpPr>
          <a:xfrm>
            <a:off x="623221" y="2013692"/>
            <a:ext cx="6902463" cy="3489018"/>
            <a:chOff x="623221" y="1575454"/>
            <a:chExt cx="6902463" cy="3489018"/>
          </a:xfrm>
        </p:grpSpPr>
        <p:pic>
          <p:nvPicPr>
            <p:cNvPr id="4" name="Picture 3" descr="image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221" y="1575454"/>
              <a:ext cx="6902463" cy="3489018"/>
            </a:xfrm>
            <a:prstGeom prst="rect">
              <a:avLst/>
            </a:prstGeom>
          </p:spPr>
        </p:pic>
        <p:sp>
          <p:nvSpPr>
            <p:cNvPr id="5" name="Rectangle 4"/>
            <p:cNvSpPr/>
            <p:nvPr/>
          </p:nvSpPr>
          <p:spPr>
            <a:xfrm>
              <a:off x="4390841" y="2231381"/>
              <a:ext cx="1238530" cy="350469"/>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165252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Step 5a: Operating Revenue Worksheet</a:t>
            </a:r>
          </a:p>
        </p:txBody>
      </p:sp>
      <p:sp>
        <p:nvSpPr>
          <p:cNvPr id="3" name="Content Placeholder 2"/>
          <p:cNvSpPr>
            <a:spLocks noGrp="1"/>
          </p:cNvSpPr>
          <p:nvPr>
            <p:ph idx="1"/>
          </p:nvPr>
        </p:nvSpPr>
        <p:spPr/>
        <p:txBody>
          <a:bodyPr/>
          <a:lstStyle/>
          <a:p>
            <a:pPr>
              <a:buClrTx/>
            </a:pPr>
            <a:r>
              <a:rPr lang="en-US" dirty="0" smtClean="0">
                <a:solidFill>
                  <a:srgbClr val="000000"/>
                </a:solidFill>
              </a:rPr>
              <a:t>To begin a new row, </a:t>
            </a:r>
            <a:r>
              <a:rPr lang="en-US" dirty="0">
                <a:solidFill>
                  <a:srgbClr val="000000"/>
                </a:solidFill>
              </a:rPr>
              <a:t>click on the next empty </a:t>
            </a:r>
            <a:r>
              <a:rPr lang="en-US" b="1" i="1" dirty="0" smtClean="0">
                <a:solidFill>
                  <a:schemeClr val="accent5"/>
                </a:solidFill>
              </a:rPr>
              <a:t>Date</a:t>
            </a:r>
            <a:r>
              <a:rPr lang="en-US" dirty="0" smtClean="0">
                <a:solidFill>
                  <a:srgbClr val="000000"/>
                </a:solidFill>
              </a:rPr>
              <a:t> </a:t>
            </a:r>
            <a:r>
              <a:rPr lang="en-US" dirty="0">
                <a:solidFill>
                  <a:srgbClr val="000000"/>
                </a:solidFill>
              </a:rPr>
              <a:t>cell and work left to right, as previously. </a:t>
            </a:r>
            <a:endParaRPr lang="en-US" dirty="0" smtClean="0">
              <a:solidFill>
                <a:srgbClr val="000000"/>
              </a:solidFill>
            </a:endParaRPr>
          </a:p>
          <a:p>
            <a:pPr>
              <a:buClrTx/>
            </a:pPr>
            <a:r>
              <a:rPr lang="en-US" dirty="0" smtClean="0">
                <a:solidFill>
                  <a:srgbClr val="000000"/>
                </a:solidFill>
              </a:rPr>
              <a:t>If </a:t>
            </a:r>
            <a:r>
              <a:rPr lang="en-US" dirty="0">
                <a:solidFill>
                  <a:srgbClr val="000000"/>
                </a:solidFill>
              </a:rPr>
              <a:t>you run out of rows, click </a:t>
            </a:r>
            <a:r>
              <a:rPr lang="en-US" b="1" i="1" dirty="0" smtClean="0">
                <a:solidFill>
                  <a:schemeClr val="accent5"/>
                </a:solidFill>
              </a:rPr>
              <a:t>Add </a:t>
            </a:r>
            <a:r>
              <a:rPr lang="en-US" b="1" i="1" dirty="0">
                <a:solidFill>
                  <a:schemeClr val="accent5"/>
                </a:solidFill>
              </a:rPr>
              <a:t>10 Rows</a:t>
            </a:r>
            <a:r>
              <a:rPr lang="en-US" dirty="0" smtClean="0">
                <a:solidFill>
                  <a:srgbClr val="000000"/>
                </a:solidFill>
              </a:rPr>
              <a:t>. This button can be found at the bottom of the worksheet. </a:t>
            </a:r>
            <a:endParaRPr lang="en-US" dirty="0">
              <a:solidFill>
                <a:srgbClr val="000000"/>
              </a:solidFill>
            </a:endParaRPr>
          </a:p>
          <a:p>
            <a:pPr>
              <a:buClrTx/>
            </a:pPr>
            <a:endParaRPr lang="en-US" dirty="0"/>
          </a:p>
        </p:txBody>
      </p:sp>
      <p:grpSp>
        <p:nvGrpSpPr>
          <p:cNvPr id="6" name="Group 5"/>
          <p:cNvGrpSpPr/>
          <p:nvPr/>
        </p:nvGrpSpPr>
        <p:grpSpPr>
          <a:xfrm>
            <a:off x="540909" y="2530681"/>
            <a:ext cx="6973017" cy="4117770"/>
            <a:chOff x="540909" y="2217578"/>
            <a:chExt cx="6973017" cy="4117770"/>
          </a:xfrm>
        </p:grpSpPr>
        <p:pic>
          <p:nvPicPr>
            <p:cNvPr id="4" name="Picture 3" descr="image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909" y="2217578"/>
              <a:ext cx="6973017" cy="4117770"/>
            </a:xfrm>
            <a:prstGeom prst="rect">
              <a:avLst/>
            </a:prstGeom>
          </p:spPr>
        </p:pic>
        <p:sp>
          <p:nvSpPr>
            <p:cNvPr id="5" name="Rectangle 4"/>
            <p:cNvSpPr/>
            <p:nvPr/>
          </p:nvSpPr>
          <p:spPr>
            <a:xfrm>
              <a:off x="651517" y="5458107"/>
              <a:ext cx="1006485" cy="385744"/>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8102777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5a: Operating Revenue Worksheet</a:t>
            </a:r>
          </a:p>
        </p:txBody>
      </p:sp>
      <p:sp>
        <p:nvSpPr>
          <p:cNvPr id="3" name="Content Placeholder 2"/>
          <p:cNvSpPr>
            <a:spLocks noGrp="1"/>
          </p:cNvSpPr>
          <p:nvPr>
            <p:ph idx="1"/>
          </p:nvPr>
        </p:nvSpPr>
        <p:spPr/>
        <p:txBody>
          <a:bodyPr/>
          <a:lstStyle/>
          <a:p>
            <a:pPr>
              <a:buClrTx/>
            </a:pPr>
            <a:r>
              <a:rPr lang="en-US" dirty="0">
                <a:solidFill>
                  <a:srgbClr val="000000"/>
                </a:solidFill>
              </a:rPr>
              <a:t>You can </a:t>
            </a:r>
            <a:r>
              <a:rPr lang="en-US" dirty="0" smtClean="0">
                <a:solidFill>
                  <a:srgbClr val="000000"/>
                </a:solidFill>
              </a:rPr>
              <a:t>also upload </a:t>
            </a:r>
            <a:r>
              <a:rPr lang="en-US" dirty="0">
                <a:solidFill>
                  <a:srgbClr val="000000"/>
                </a:solidFill>
              </a:rPr>
              <a:t>supporting documents any time by dragging and dropping files into the </a:t>
            </a:r>
            <a:r>
              <a:rPr lang="en-US" b="1" i="1" dirty="0" smtClean="0">
                <a:solidFill>
                  <a:schemeClr val="accent5"/>
                </a:solidFill>
              </a:rPr>
              <a:t>Drop </a:t>
            </a:r>
            <a:r>
              <a:rPr lang="en-US" b="1" i="1" dirty="0">
                <a:solidFill>
                  <a:schemeClr val="accent5"/>
                </a:solidFill>
              </a:rPr>
              <a:t>Files to </a:t>
            </a:r>
            <a:r>
              <a:rPr lang="en-US" b="1" i="1" dirty="0" smtClean="0">
                <a:solidFill>
                  <a:schemeClr val="accent5"/>
                </a:solidFill>
              </a:rPr>
              <a:t>Upload</a:t>
            </a:r>
            <a:r>
              <a:rPr lang="en-US" dirty="0" smtClean="0">
                <a:solidFill>
                  <a:srgbClr val="000000"/>
                </a:solidFill>
              </a:rPr>
              <a:t> </a:t>
            </a:r>
            <a:r>
              <a:rPr lang="en-US" dirty="0">
                <a:solidFill>
                  <a:srgbClr val="000000"/>
                </a:solidFill>
              </a:rPr>
              <a:t>box located at the bottom of the page. </a:t>
            </a:r>
            <a:endParaRPr lang="en-US" dirty="0" smtClean="0">
              <a:solidFill>
                <a:srgbClr val="000000"/>
              </a:solidFill>
            </a:endParaRPr>
          </a:p>
          <a:p>
            <a:pPr>
              <a:buClrTx/>
            </a:pPr>
            <a:r>
              <a:rPr lang="en-US" b="1" i="1" dirty="0" smtClean="0">
                <a:solidFill>
                  <a:srgbClr val="FF0000"/>
                </a:solidFill>
              </a:rPr>
              <a:t>Please wait for each of your files to finish uploading before moving on. When each file has been loaded, a checkmark will appear.</a:t>
            </a:r>
            <a:endParaRPr lang="en-US" dirty="0" smtClean="0">
              <a:solidFill>
                <a:srgbClr val="FF0000"/>
              </a:solidFill>
            </a:endParaRPr>
          </a:p>
          <a:p>
            <a:endParaRPr lang="en-US" dirty="0"/>
          </a:p>
        </p:txBody>
      </p:sp>
      <p:pic>
        <p:nvPicPr>
          <p:cNvPr id="5" name="Picture 4" descr="image3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75" y="2914316"/>
            <a:ext cx="5651216" cy="3126770"/>
          </a:xfrm>
          <a:prstGeom prst="rect">
            <a:avLst/>
          </a:prstGeom>
        </p:spPr>
      </p:pic>
      <p:pic>
        <p:nvPicPr>
          <p:cNvPr id="6" name="Picture 5" descr="image32.png"/>
          <p:cNvPicPr>
            <a:picLocks noChangeAspect="1"/>
          </p:cNvPicPr>
          <p:nvPr/>
        </p:nvPicPr>
        <p:blipFill rotWithShape="1">
          <a:blip r:embed="rId3">
            <a:extLst>
              <a:ext uri="{28A0092B-C50C-407E-A947-70E740481C1C}">
                <a14:useLocalDpi xmlns:a14="http://schemas.microsoft.com/office/drawing/2010/main" val="0"/>
              </a:ext>
            </a:extLst>
          </a:blip>
          <a:srcRect r="71920"/>
          <a:stretch/>
        </p:blipFill>
        <p:spPr>
          <a:xfrm>
            <a:off x="5731519" y="2870495"/>
            <a:ext cx="2550161" cy="3818106"/>
          </a:xfrm>
          <a:prstGeom prst="rect">
            <a:avLst/>
          </a:prstGeom>
        </p:spPr>
      </p:pic>
      <p:sp>
        <p:nvSpPr>
          <p:cNvPr id="7" name="Rectangle 6"/>
          <p:cNvSpPr/>
          <p:nvPr/>
        </p:nvSpPr>
        <p:spPr>
          <a:xfrm>
            <a:off x="6834336" y="3354275"/>
            <a:ext cx="523184" cy="477773"/>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714506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a:t>Step 5a: Operating Revenue Worksheet</a:t>
            </a:r>
          </a:p>
        </p:txBody>
      </p:sp>
      <p:sp>
        <p:nvSpPr>
          <p:cNvPr id="3" name="Content Placeholder 2"/>
          <p:cNvSpPr>
            <a:spLocks noGrp="1"/>
          </p:cNvSpPr>
          <p:nvPr>
            <p:ph idx="1"/>
          </p:nvPr>
        </p:nvSpPr>
        <p:spPr/>
        <p:txBody>
          <a:bodyPr/>
          <a:lstStyle/>
          <a:p>
            <a:pPr>
              <a:buClrTx/>
            </a:pPr>
            <a:r>
              <a:rPr lang="en-US" dirty="0">
                <a:solidFill>
                  <a:srgbClr val="000000"/>
                </a:solidFill>
              </a:rPr>
              <a:t>If you do not wish to drag and drop files, click on the box to browse for the file you want to upload</a:t>
            </a:r>
            <a:r>
              <a:rPr lang="en-US" dirty="0" smtClean="0">
                <a:solidFill>
                  <a:srgbClr val="000000"/>
                </a:solidFill>
              </a:rPr>
              <a:t>. The following box will pop up. Browse until you find the file you wish to upload. </a:t>
            </a:r>
            <a:endParaRPr lang="en-US" dirty="0">
              <a:solidFill>
                <a:srgbClr val="000000"/>
              </a:solidFill>
            </a:endParaRPr>
          </a:p>
          <a:p>
            <a:endParaRPr lang="en-US" dirty="0"/>
          </a:p>
        </p:txBody>
      </p:sp>
      <p:pic>
        <p:nvPicPr>
          <p:cNvPr id="4" name="Picture 3" descr="Capture.PNG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516" y="2033346"/>
            <a:ext cx="6278697" cy="4597515"/>
          </a:xfrm>
          <a:prstGeom prst="rect">
            <a:avLst/>
          </a:prstGeom>
        </p:spPr>
      </p:pic>
    </p:spTree>
    <p:extLst>
      <p:ext uri="{BB962C8B-B14F-4D97-AF65-F5344CB8AC3E}">
        <p14:creationId xmlns:p14="http://schemas.microsoft.com/office/powerpoint/2010/main" val="5032176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Step 5a: Operating Revenue Worksheet</a:t>
            </a:r>
          </a:p>
        </p:txBody>
      </p:sp>
      <p:sp>
        <p:nvSpPr>
          <p:cNvPr id="3" name="Content Placeholder 2"/>
          <p:cNvSpPr>
            <a:spLocks noGrp="1"/>
          </p:cNvSpPr>
          <p:nvPr>
            <p:ph idx="1"/>
          </p:nvPr>
        </p:nvSpPr>
        <p:spPr/>
        <p:txBody>
          <a:bodyPr/>
          <a:lstStyle/>
          <a:p>
            <a:pPr>
              <a:buClrTx/>
            </a:pPr>
            <a:r>
              <a:rPr lang="en-US" dirty="0">
                <a:solidFill>
                  <a:srgbClr val="000000"/>
                </a:solidFill>
              </a:rPr>
              <a:t>When you have finished entering data into the “Operating Revenue” worksheet, click </a:t>
            </a:r>
            <a:r>
              <a:rPr lang="en-US" b="1" i="1" dirty="0" smtClean="0">
                <a:solidFill>
                  <a:schemeClr val="accent5"/>
                </a:solidFill>
              </a:rPr>
              <a:t>Save </a:t>
            </a:r>
            <a:r>
              <a:rPr lang="en-US" b="1" i="1" dirty="0">
                <a:solidFill>
                  <a:schemeClr val="accent5"/>
                </a:solidFill>
              </a:rPr>
              <a:t>Worksheet</a:t>
            </a:r>
            <a:r>
              <a:rPr lang="en-US" dirty="0" smtClean="0">
                <a:solidFill>
                  <a:srgbClr val="000000"/>
                </a:solidFill>
              </a:rPr>
              <a:t>. </a:t>
            </a:r>
            <a:r>
              <a:rPr lang="en-US" dirty="0">
                <a:solidFill>
                  <a:schemeClr val="tx1"/>
                </a:solidFill>
              </a:rPr>
              <a:t>It is both a requirement and a best practice for you to save your work as you go. Each worksheet has a </a:t>
            </a:r>
            <a:r>
              <a:rPr lang="en-US" b="1" i="1" dirty="0" smtClean="0">
                <a:solidFill>
                  <a:schemeClr val="accent5"/>
                </a:solidFill>
              </a:rPr>
              <a:t>Save Worksheet</a:t>
            </a:r>
            <a:r>
              <a:rPr lang="en-US" dirty="0" smtClean="0">
                <a:solidFill>
                  <a:schemeClr val="tx1"/>
                </a:solidFill>
              </a:rPr>
              <a:t> </a:t>
            </a:r>
            <a:r>
              <a:rPr lang="en-US" dirty="0">
                <a:solidFill>
                  <a:schemeClr val="tx1"/>
                </a:solidFill>
              </a:rPr>
              <a:t>button at the bottom of each table. </a:t>
            </a:r>
            <a:endParaRPr lang="en-US" dirty="0"/>
          </a:p>
        </p:txBody>
      </p:sp>
      <p:grpSp>
        <p:nvGrpSpPr>
          <p:cNvPr id="6" name="Group 5"/>
          <p:cNvGrpSpPr/>
          <p:nvPr/>
        </p:nvGrpSpPr>
        <p:grpSpPr>
          <a:xfrm>
            <a:off x="663458" y="2540087"/>
            <a:ext cx="6538621" cy="3861247"/>
            <a:chOff x="540909" y="2217578"/>
            <a:chExt cx="6973017" cy="4117770"/>
          </a:xfrm>
        </p:grpSpPr>
        <p:pic>
          <p:nvPicPr>
            <p:cNvPr id="4" name="Picture 3" descr="image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909" y="2217578"/>
              <a:ext cx="6973017" cy="4117770"/>
            </a:xfrm>
            <a:prstGeom prst="rect">
              <a:avLst/>
            </a:prstGeom>
          </p:spPr>
        </p:pic>
        <p:sp>
          <p:nvSpPr>
            <p:cNvPr id="5" name="Rectangle 4"/>
            <p:cNvSpPr/>
            <p:nvPr/>
          </p:nvSpPr>
          <p:spPr>
            <a:xfrm>
              <a:off x="675035" y="5857888"/>
              <a:ext cx="1147592" cy="385744"/>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3639121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5a: Operating Revenue Worksheet</a:t>
            </a:r>
          </a:p>
        </p:txBody>
      </p:sp>
      <p:sp>
        <p:nvSpPr>
          <p:cNvPr id="3" name="Content Placeholder 2"/>
          <p:cNvSpPr>
            <a:spLocks noGrp="1"/>
          </p:cNvSpPr>
          <p:nvPr>
            <p:ph idx="1"/>
          </p:nvPr>
        </p:nvSpPr>
        <p:spPr/>
        <p:txBody>
          <a:bodyPr/>
          <a:lstStyle/>
          <a:p>
            <a:pPr>
              <a:buClrTx/>
            </a:pPr>
            <a:r>
              <a:rPr lang="en-US" dirty="0">
                <a:solidFill>
                  <a:schemeClr val="tx1"/>
                </a:solidFill>
              </a:rPr>
              <a:t>To begin on the next worksheet, click </a:t>
            </a:r>
            <a:r>
              <a:rPr lang="en-US" b="1" i="1" dirty="0" smtClean="0">
                <a:solidFill>
                  <a:schemeClr val="accent5"/>
                </a:solidFill>
              </a:rPr>
              <a:t>Next</a:t>
            </a:r>
            <a:r>
              <a:rPr lang="en-US" dirty="0" smtClean="0">
                <a:solidFill>
                  <a:schemeClr val="tx1"/>
                </a:solidFill>
              </a:rPr>
              <a:t>.</a:t>
            </a:r>
            <a:endParaRPr lang="en-US" dirty="0">
              <a:solidFill>
                <a:schemeClr val="tx1"/>
              </a:solidFill>
            </a:endParaRPr>
          </a:p>
          <a:p>
            <a:pPr>
              <a:buClrTx/>
            </a:pPr>
            <a:endParaRPr lang="en-US" dirty="0"/>
          </a:p>
        </p:txBody>
      </p:sp>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1035632" y="1751979"/>
            <a:ext cx="6432087" cy="4890035"/>
          </a:xfrm>
          <a:prstGeom prst="rect">
            <a:avLst/>
          </a:prstGeom>
        </p:spPr>
      </p:pic>
      <p:sp>
        <p:nvSpPr>
          <p:cNvPr id="6" name="Rectangle 5"/>
          <p:cNvSpPr/>
          <p:nvPr/>
        </p:nvSpPr>
        <p:spPr>
          <a:xfrm>
            <a:off x="6568966" y="2379839"/>
            <a:ext cx="875416" cy="291645"/>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240646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Step 5b:	</a:t>
            </a:r>
            <a:endParaRPr lang="en-US" dirty="0"/>
          </a:p>
        </p:txBody>
      </p:sp>
      <p:sp>
        <p:nvSpPr>
          <p:cNvPr id="5" name="Text Placeholder 4"/>
          <p:cNvSpPr>
            <a:spLocks noGrp="1"/>
          </p:cNvSpPr>
          <p:nvPr>
            <p:ph type="body" idx="1"/>
          </p:nvPr>
        </p:nvSpPr>
        <p:spPr/>
        <p:txBody>
          <a:bodyPr/>
          <a:lstStyle/>
          <a:p>
            <a:r>
              <a:rPr lang="en-US" dirty="0" smtClean="0"/>
              <a:t>Local Matching Funds Worksheet</a:t>
            </a:r>
            <a:endParaRPr lang="en-US" dirty="0"/>
          </a:p>
        </p:txBody>
      </p:sp>
    </p:spTree>
    <p:extLst>
      <p:ext uri="{BB962C8B-B14F-4D97-AF65-F5344CB8AC3E}">
        <p14:creationId xmlns:p14="http://schemas.microsoft.com/office/powerpoint/2010/main" val="451123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365760"/>
            <a:ext cx="7930134" cy="631767"/>
          </a:xfrm>
        </p:spPr>
        <p:txBody>
          <a:bodyPr>
            <a:normAutofit fontScale="90000"/>
          </a:bodyPr>
          <a:lstStyle/>
          <a:p>
            <a:r>
              <a:rPr lang="en-US" b="1" dirty="0" smtClean="0">
                <a:effectLst>
                  <a:outerShdw blurRad="38100" dist="38100" dir="2700000" algn="tl">
                    <a:srgbClr val="000000">
                      <a:alpha val="43137"/>
                    </a:srgbClr>
                  </a:outerShdw>
                </a:effectLst>
              </a:rPr>
              <a:t>WHY Move to an Online System?</a:t>
            </a:r>
            <a:endParaRPr lang="en-US" b="1" dirty="0">
              <a:effectLst>
                <a:outerShdw blurRad="38100" dist="38100" dir="2700000" algn="tl">
                  <a:srgbClr val="000000">
                    <a:alpha val="43137"/>
                  </a:srgbClr>
                </a:outerShdw>
              </a:effectLst>
            </a:endParaRPr>
          </a:p>
        </p:txBody>
      </p:sp>
      <p:pic>
        <p:nvPicPr>
          <p:cNvPr id="1026" name="Picture 2" descr="http://1.bp.blogspot.com/-umHcqMznh78/UpEnc-24w7I/AAAAAAAAWaE/YaKc203GaGk/s1600/angry-woman-hammer.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342481" y="4004469"/>
            <a:ext cx="3908336" cy="2192481"/>
          </a:xfrm>
          <a:prstGeom prst="rect">
            <a:avLst/>
          </a:prstGeom>
          <a:noFill/>
          <a:extLst>
            <a:ext uri="{909E8E84-426E-40dd-AFC4-6F175D3DCCD1}">
              <a14:hiddenFill xmlns:a14="http://schemas.microsoft.com/office/drawing/2010/main" xmlns="">
                <a:solidFill>
                  <a:srgbClr val="FFFFFF"/>
                </a:solidFill>
              </a14:hiddenFill>
            </a:ext>
          </a:extLst>
        </p:spPr>
      </p:pic>
      <p:sp>
        <p:nvSpPr>
          <p:cNvPr id="4" name="Content Placeholder 3"/>
          <p:cNvSpPr>
            <a:spLocks noGrp="1"/>
          </p:cNvSpPr>
          <p:nvPr>
            <p:ph sz="half" idx="2"/>
          </p:nvPr>
        </p:nvSpPr>
        <p:spPr/>
        <p:txBody>
          <a:bodyPr/>
          <a:lstStyle/>
          <a:p>
            <a:r>
              <a:rPr lang="en-US" dirty="0" smtClean="0"/>
              <a:t>Streamline Billing</a:t>
            </a:r>
          </a:p>
          <a:p>
            <a:r>
              <a:rPr lang="en-US" dirty="0" smtClean="0"/>
              <a:t>Excel Version Issues</a:t>
            </a:r>
          </a:p>
          <a:p>
            <a:r>
              <a:rPr lang="en-US" dirty="0" smtClean="0"/>
              <a:t>Rounding Issues</a:t>
            </a:r>
          </a:p>
          <a:p>
            <a:r>
              <a:rPr lang="en-US" dirty="0" smtClean="0"/>
              <a:t>Reporting Limitations</a:t>
            </a:r>
          </a:p>
          <a:p>
            <a:r>
              <a:rPr lang="en-US" dirty="0" smtClean="0"/>
              <a:t>Audit Requirements</a:t>
            </a:r>
          </a:p>
          <a:p>
            <a:r>
              <a:rPr lang="en-US" dirty="0" smtClean="0"/>
              <a:t>Online Application Process in 2015</a:t>
            </a:r>
          </a:p>
          <a:p>
            <a:r>
              <a:rPr lang="en-US" dirty="0" smtClean="0"/>
              <a:t>Develop “Intranet” portal with many tools for transit managers!</a:t>
            </a:r>
          </a:p>
          <a:p>
            <a:pPr marL="0" indent="0">
              <a:buNone/>
            </a:pPr>
            <a:endParaRPr lang="en-US" dirty="0"/>
          </a:p>
        </p:txBody>
      </p:sp>
      <p:pic>
        <p:nvPicPr>
          <p:cNvPr id="1028" name="Picture 4" descr="http://us.cdn1.123rf.com/168nwm/konradbak/konradbak0911/konradbak091100085/5970207-angry-businesswoman-throwing-documen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547" y="1548979"/>
            <a:ext cx="2774662" cy="2246157"/>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6102823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Step 5b: </a:t>
            </a:r>
            <a:r>
              <a:rPr lang="en-US" dirty="0" smtClean="0"/>
              <a:t>Local Matching Funds Worksheet</a:t>
            </a:r>
            <a:endParaRPr lang="en-US" dirty="0"/>
          </a:p>
        </p:txBody>
      </p:sp>
      <p:sp>
        <p:nvSpPr>
          <p:cNvPr id="3" name="Content Placeholder 2"/>
          <p:cNvSpPr>
            <a:spLocks noGrp="1"/>
          </p:cNvSpPr>
          <p:nvPr>
            <p:ph idx="1"/>
          </p:nvPr>
        </p:nvSpPr>
        <p:spPr/>
        <p:txBody>
          <a:bodyPr>
            <a:normAutofit/>
          </a:bodyPr>
          <a:lstStyle/>
          <a:p>
            <a:pPr>
              <a:buClrTx/>
            </a:pPr>
            <a:r>
              <a:rPr lang="en-US" dirty="0">
                <a:solidFill>
                  <a:schemeClr val="tx1"/>
                </a:solidFill>
              </a:rPr>
              <a:t>To begin entering data, click the first empty cell in the </a:t>
            </a:r>
            <a:r>
              <a:rPr lang="en-US" b="1" i="1" dirty="0" smtClean="0">
                <a:solidFill>
                  <a:schemeClr val="accent5"/>
                </a:solidFill>
              </a:rPr>
              <a:t>Date</a:t>
            </a:r>
            <a:r>
              <a:rPr lang="en-US" dirty="0" smtClean="0">
                <a:solidFill>
                  <a:schemeClr val="tx1"/>
                </a:solidFill>
              </a:rPr>
              <a:t> </a:t>
            </a:r>
            <a:r>
              <a:rPr lang="en-US" b="1" i="1" dirty="0" smtClean="0">
                <a:solidFill>
                  <a:srgbClr val="FF8021"/>
                </a:solidFill>
              </a:rPr>
              <a:t>column</a:t>
            </a:r>
            <a:r>
              <a:rPr lang="en-US" dirty="0" smtClean="0">
                <a:solidFill>
                  <a:schemeClr val="tx1"/>
                </a:solidFill>
              </a:rPr>
              <a:t> </a:t>
            </a:r>
            <a:r>
              <a:rPr lang="en-US" dirty="0">
                <a:solidFill>
                  <a:schemeClr val="tx1"/>
                </a:solidFill>
              </a:rPr>
              <a:t>to select a date</a:t>
            </a:r>
            <a:r>
              <a:rPr lang="en-US" dirty="0" smtClean="0">
                <a:solidFill>
                  <a:schemeClr val="tx1"/>
                </a:solidFill>
              </a:rPr>
              <a:t>. A dropdown menu will appear, just like the one in the </a:t>
            </a:r>
            <a:r>
              <a:rPr lang="en-US" b="1" i="1" dirty="0" smtClean="0">
                <a:solidFill>
                  <a:schemeClr val="accent5"/>
                </a:solidFill>
              </a:rPr>
              <a:t>Operating Revenue</a:t>
            </a:r>
            <a:r>
              <a:rPr lang="en-US" dirty="0" smtClean="0">
                <a:solidFill>
                  <a:schemeClr val="tx1"/>
                </a:solidFill>
              </a:rPr>
              <a:t> worksheet.</a:t>
            </a:r>
            <a:endParaRPr lang="en-US" dirty="0">
              <a:solidFill>
                <a:schemeClr val="tx1"/>
              </a:solidFill>
            </a:endParaRPr>
          </a:p>
          <a:p>
            <a:pPr>
              <a:buClrTx/>
            </a:pPr>
            <a:endParaRPr lang="en-US" dirty="0">
              <a:solidFill>
                <a:schemeClr val="tx1"/>
              </a:solidFill>
            </a:endParaRPr>
          </a:p>
        </p:txBody>
      </p:sp>
      <p:pic>
        <p:nvPicPr>
          <p:cNvPr id="4" name="Picture 3" descr="image1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80" y="1981199"/>
            <a:ext cx="7657070" cy="4349911"/>
          </a:xfrm>
          <a:prstGeom prst="rect">
            <a:avLst/>
          </a:prstGeom>
        </p:spPr>
      </p:pic>
      <p:pic>
        <p:nvPicPr>
          <p:cNvPr id="5" name="Picture 4" descr="image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883" y="2938581"/>
            <a:ext cx="1795556" cy="1898624"/>
          </a:xfrm>
          <a:prstGeom prst="rect">
            <a:avLst/>
          </a:prstGeom>
        </p:spPr>
      </p:pic>
    </p:spTree>
    <p:extLst>
      <p:ext uri="{BB962C8B-B14F-4D97-AF65-F5344CB8AC3E}">
        <p14:creationId xmlns:p14="http://schemas.microsoft.com/office/powerpoint/2010/main" val="6740223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Step 5b: Local Matching Funds Worksheet</a:t>
            </a:r>
          </a:p>
        </p:txBody>
      </p:sp>
      <p:sp>
        <p:nvSpPr>
          <p:cNvPr id="3" name="Content Placeholder 2"/>
          <p:cNvSpPr>
            <a:spLocks noGrp="1"/>
          </p:cNvSpPr>
          <p:nvPr>
            <p:ph idx="1"/>
          </p:nvPr>
        </p:nvSpPr>
        <p:spPr/>
        <p:txBody>
          <a:bodyPr/>
          <a:lstStyle/>
          <a:p>
            <a:pPr>
              <a:buClrTx/>
            </a:pPr>
            <a:r>
              <a:rPr lang="en-US" dirty="0">
                <a:solidFill>
                  <a:schemeClr val="tx1"/>
                </a:solidFill>
              </a:rPr>
              <a:t>Next, enter a Matching Funds Source in the 2</a:t>
            </a:r>
            <a:r>
              <a:rPr lang="en-US" baseline="30000" dirty="0">
                <a:solidFill>
                  <a:schemeClr val="tx1"/>
                </a:solidFill>
              </a:rPr>
              <a:t>nd</a:t>
            </a:r>
            <a:r>
              <a:rPr lang="en-US" dirty="0">
                <a:solidFill>
                  <a:schemeClr val="tx1"/>
                </a:solidFill>
              </a:rPr>
              <a:t> column, </a:t>
            </a:r>
            <a:r>
              <a:rPr lang="en-US" b="1" i="1" dirty="0" smtClean="0">
                <a:solidFill>
                  <a:schemeClr val="accent5"/>
                </a:solidFill>
              </a:rPr>
              <a:t>Matching </a:t>
            </a:r>
            <a:r>
              <a:rPr lang="en-US" b="1" i="1" dirty="0">
                <a:solidFill>
                  <a:schemeClr val="accent5"/>
                </a:solidFill>
              </a:rPr>
              <a:t>Funds Source</a:t>
            </a:r>
            <a:r>
              <a:rPr lang="en-US" dirty="0" smtClean="0">
                <a:solidFill>
                  <a:schemeClr val="tx1"/>
                </a:solidFill>
              </a:rPr>
              <a:t>.</a:t>
            </a:r>
            <a:endParaRPr lang="en-US" dirty="0">
              <a:solidFill>
                <a:schemeClr val="tx1"/>
              </a:solidFill>
            </a:endParaRPr>
          </a:p>
          <a:p>
            <a:pPr>
              <a:buClrTx/>
            </a:pPr>
            <a:endParaRPr lang="en-US" dirty="0">
              <a:solidFill>
                <a:schemeClr val="tx1"/>
              </a:solidFill>
            </a:endParaRPr>
          </a:p>
        </p:txBody>
      </p:sp>
      <p:pic>
        <p:nvPicPr>
          <p:cNvPr id="4" name="Picture 3" descr="image1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80" y="1981199"/>
            <a:ext cx="7657070" cy="4349911"/>
          </a:xfrm>
          <a:prstGeom prst="rect">
            <a:avLst/>
          </a:prstGeom>
        </p:spPr>
      </p:pic>
      <p:sp>
        <p:nvSpPr>
          <p:cNvPr id="5" name="Rectangle 4"/>
          <p:cNvSpPr/>
          <p:nvPr/>
        </p:nvSpPr>
        <p:spPr>
          <a:xfrm>
            <a:off x="3284712" y="3179097"/>
            <a:ext cx="1238530" cy="209700"/>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502607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Step 5b: Local Matching Funds Worksheet</a:t>
            </a:r>
          </a:p>
        </p:txBody>
      </p:sp>
      <p:sp>
        <p:nvSpPr>
          <p:cNvPr id="3" name="Content Placeholder 2"/>
          <p:cNvSpPr>
            <a:spLocks noGrp="1"/>
          </p:cNvSpPr>
          <p:nvPr>
            <p:ph idx="1"/>
          </p:nvPr>
        </p:nvSpPr>
        <p:spPr/>
        <p:txBody>
          <a:bodyPr/>
          <a:lstStyle/>
          <a:p>
            <a:pPr>
              <a:buClrTx/>
            </a:pPr>
            <a:r>
              <a:rPr lang="en-US" dirty="0">
                <a:solidFill>
                  <a:schemeClr val="tx1"/>
                </a:solidFill>
              </a:rPr>
              <a:t>Enter the correct amount in the 3</a:t>
            </a:r>
            <a:r>
              <a:rPr lang="en-US" baseline="30000" dirty="0">
                <a:solidFill>
                  <a:schemeClr val="tx1"/>
                </a:solidFill>
              </a:rPr>
              <a:t>rd</a:t>
            </a:r>
            <a:r>
              <a:rPr lang="en-US" dirty="0">
                <a:solidFill>
                  <a:schemeClr val="tx1"/>
                </a:solidFill>
              </a:rPr>
              <a:t> column, </a:t>
            </a:r>
            <a:r>
              <a:rPr lang="en-US" b="1" i="1" dirty="0" smtClean="0">
                <a:solidFill>
                  <a:srgbClr val="FF8021"/>
                </a:solidFill>
              </a:rPr>
              <a:t>Amount</a:t>
            </a:r>
            <a:r>
              <a:rPr lang="en-US" dirty="0" smtClean="0">
                <a:solidFill>
                  <a:schemeClr val="tx1"/>
                </a:solidFill>
              </a:rPr>
              <a:t>. </a:t>
            </a:r>
            <a:endParaRPr lang="en-US" dirty="0">
              <a:solidFill>
                <a:schemeClr val="tx1"/>
              </a:solidFill>
            </a:endParaRPr>
          </a:p>
          <a:p>
            <a:pPr>
              <a:buClrTx/>
            </a:pPr>
            <a:endParaRPr lang="en-US" dirty="0">
              <a:solidFill>
                <a:schemeClr val="tx1"/>
              </a:solidFill>
            </a:endParaRPr>
          </a:p>
        </p:txBody>
      </p:sp>
      <p:pic>
        <p:nvPicPr>
          <p:cNvPr id="4" name="Picture 3" descr="image1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80" y="1981199"/>
            <a:ext cx="7657070" cy="4349911"/>
          </a:xfrm>
          <a:prstGeom prst="rect">
            <a:avLst/>
          </a:prstGeom>
        </p:spPr>
      </p:pic>
      <p:sp>
        <p:nvSpPr>
          <p:cNvPr id="5" name="Rectangle 4"/>
          <p:cNvSpPr/>
          <p:nvPr/>
        </p:nvSpPr>
        <p:spPr>
          <a:xfrm>
            <a:off x="4866067" y="3179097"/>
            <a:ext cx="1238530" cy="209700"/>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45026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Step 5b: Local Matching Funds Worksheet</a:t>
            </a:r>
          </a:p>
        </p:txBody>
      </p:sp>
      <p:sp>
        <p:nvSpPr>
          <p:cNvPr id="3" name="Content Placeholder 2"/>
          <p:cNvSpPr>
            <a:spLocks noGrp="1"/>
          </p:cNvSpPr>
          <p:nvPr>
            <p:ph idx="1"/>
          </p:nvPr>
        </p:nvSpPr>
        <p:spPr/>
        <p:txBody>
          <a:bodyPr/>
          <a:lstStyle/>
          <a:p>
            <a:pPr>
              <a:buClrTx/>
            </a:pPr>
            <a:r>
              <a:rPr lang="en-US" dirty="0" smtClean="0">
                <a:solidFill>
                  <a:srgbClr val="000000"/>
                </a:solidFill>
              </a:rPr>
              <a:t>Remember, you can leave comments </a:t>
            </a:r>
            <a:r>
              <a:rPr lang="en-US" dirty="0">
                <a:solidFill>
                  <a:srgbClr val="000000"/>
                </a:solidFill>
              </a:rPr>
              <a:t>in the </a:t>
            </a:r>
            <a:r>
              <a:rPr lang="en-US" b="1" i="1" dirty="0" smtClean="0">
                <a:solidFill>
                  <a:srgbClr val="FF8021"/>
                </a:solidFill>
              </a:rPr>
              <a:t>Comments</a:t>
            </a:r>
            <a:r>
              <a:rPr lang="en-US" dirty="0" smtClean="0">
                <a:solidFill>
                  <a:srgbClr val="000000"/>
                </a:solidFill>
              </a:rPr>
              <a:t> </a:t>
            </a:r>
            <a:r>
              <a:rPr lang="en-US" dirty="0">
                <a:solidFill>
                  <a:srgbClr val="000000"/>
                </a:solidFill>
              </a:rPr>
              <a:t>column.</a:t>
            </a:r>
          </a:p>
          <a:p>
            <a:endParaRPr lang="en-US" dirty="0"/>
          </a:p>
        </p:txBody>
      </p:sp>
      <p:pic>
        <p:nvPicPr>
          <p:cNvPr id="4" name="Picture 3" descr="image1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080" y="1981199"/>
            <a:ext cx="7657070" cy="4349911"/>
          </a:xfrm>
          <a:prstGeom prst="rect">
            <a:avLst/>
          </a:prstGeom>
        </p:spPr>
      </p:pic>
      <p:sp>
        <p:nvSpPr>
          <p:cNvPr id="5" name="Rectangle 4"/>
          <p:cNvSpPr/>
          <p:nvPr/>
        </p:nvSpPr>
        <p:spPr>
          <a:xfrm>
            <a:off x="6308131" y="3179097"/>
            <a:ext cx="1410191" cy="209700"/>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62272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Step 5b: Local Matching Funds Worksheet</a:t>
            </a:r>
          </a:p>
        </p:txBody>
      </p:sp>
      <p:sp>
        <p:nvSpPr>
          <p:cNvPr id="3" name="Content Placeholder 2"/>
          <p:cNvSpPr>
            <a:spLocks noGrp="1"/>
          </p:cNvSpPr>
          <p:nvPr>
            <p:ph idx="1"/>
          </p:nvPr>
        </p:nvSpPr>
        <p:spPr/>
        <p:txBody>
          <a:bodyPr/>
          <a:lstStyle/>
          <a:p>
            <a:pPr>
              <a:buClrTx/>
            </a:pPr>
            <a:r>
              <a:rPr lang="en-US" dirty="0">
                <a:solidFill>
                  <a:srgbClr val="000000"/>
                </a:solidFill>
              </a:rPr>
              <a:t>Finally, drag-and-drop any supporting documents into the </a:t>
            </a:r>
            <a:r>
              <a:rPr lang="en-US" b="1" i="1" dirty="0" smtClean="0">
                <a:solidFill>
                  <a:srgbClr val="FF8021"/>
                </a:solidFill>
              </a:rPr>
              <a:t>Drop </a:t>
            </a:r>
            <a:r>
              <a:rPr lang="en-US" b="1" i="1" dirty="0">
                <a:solidFill>
                  <a:srgbClr val="FF8021"/>
                </a:solidFill>
              </a:rPr>
              <a:t>Files to </a:t>
            </a:r>
            <a:r>
              <a:rPr lang="en-US" b="1" i="1" dirty="0" smtClean="0">
                <a:solidFill>
                  <a:srgbClr val="FF8021"/>
                </a:solidFill>
              </a:rPr>
              <a:t>Upload</a:t>
            </a:r>
            <a:r>
              <a:rPr lang="en-US" dirty="0" smtClean="0">
                <a:solidFill>
                  <a:srgbClr val="000000"/>
                </a:solidFill>
              </a:rPr>
              <a:t> </a:t>
            </a:r>
            <a:r>
              <a:rPr lang="en-US" dirty="0">
                <a:solidFill>
                  <a:srgbClr val="000000"/>
                </a:solidFill>
              </a:rPr>
              <a:t>box, or, simply click on the box to select the correct file to upload. Wait until the first file has finished uploading before adding additional files. Files have finished uploading when you see the green check mark. To remove a file once you have uploaded it, simply click </a:t>
            </a:r>
            <a:r>
              <a:rPr lang="en-US" b="1" i="1" dirty="0" smtClean="0">
                <a:solidFill>
                  <a:schemeClr val="accent5"/>
                </a:solidFill>
              </a:rPr>
              <a:t>Remove</a:t>
            </a:r>
            <a:r>
              <a:rPr lang="en-US" dirty="0" smtClean="0">
                <a:solidFill>
                  <a:srgbClr val="000000"/>
                </a:solidFill>
              </a:rPr>
              <a:t>.</a:t>
            </a:r>
            <a:endParaRPr lang="en-US" dirty="0">
              <a:solidFill>
                <a:srgbClr val="000000"/>
              </a:solidFill>
            </a:endParaRPr>
          </a:p>
          <a:p>
            <a:pPr>
              <a:buClrTx/>
            </a:pPr>
            <a:endParaRPr lang="en-US" dirty="0">
              <a:solidFill>
                <a:srgbClr val="000000"/>
              </a:solidFill>
            </a:endParaRPr>
          </a:p>
        </p:txBody>
      </p:sp>
      <p:pic>
        <p:nvPicPr>
          <p:cNvPr id="6" name="Picture 5" descr="image3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75" y="2914316"/>
            <a:ext cx="5651216" cy="3126770"/>
          </a:xfrm>
          <a:prstGeom prst="rect">
            <a:avLst/>
          </a:prstGeom>
        </p:spPr>
      </p:pic>
      <p:pic>
        <p:nvPicPr>
          <p:cNvPr id="7" name="Picture 6" descr="image32.png"/>
          <p:cNvPicPr>
            <a:picLocks noChangeAspect="1"/>
          </p:cNvPicPr>
          <p:nvPr/>
        </p:nvPicPr>
        <p:blipFill rotWithShape="1">
          <a:blip r:embed="rId3">
            <a:extLst>
              <a:ext uri="{28A0092B-C50C-407E-A947-70E740481C1C}">
                <a14:useLocalDpi xmlns:a14="http://schemas.microsoft.com/office/drawing/2010/main" val="0"/>
              </a:ext>
            </a:extLst>
          </a:blip>
          <a:srcRect r="71920"/>
          <a:stretch/>
        </p:blipFill>
        <p:spPr>
          <a:xfrm>
            <a:off x="5731519" y="2870495"/>
            <a:ext cx="2550161" cy="3818106"/>
          </a:xfrm>
          <a:prstGeom prst="rect">
            <a:avLst/>
          </a:prstGeom>
        </p:spPr>
      </p:pic>
      <p:sp>
        <p:nvSpPr>
          <p:cNvPr id="8" name="Rectangle 7"/>
          <p:cNvSpPr/>
          <p:nvPr/>
        </p:nvSpPr>
        <p:spPr>
          <a:xfrm>
            <a:off x="6834336" y="3354275"/>
            <a:ext cx="523184" cy="477773"/>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54827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Step 5b: Local Matching Funds Worksheet</a:t>
            </a:r>
          </a:p>
        </p:txBody>
      </p:sp>
      <p:sp>
        <p:nvSpPr>
          <p:cNvPr id="3" name="Content Placeholder 2"/>
          <p:cNvSpPr>
            <a:spLocks noGrp="1"/>
          </p:cNvSpPr>
          <p:nvPr>
            <p:ph idx="1"/>
          </p:nvPr>
        </p:nvSpPr>
        <p:spPr/>
        <p:txBody>
          <a:bodyPr/>
          <a:lstStyle/>
          <a:p>
            <a:pPr>
              <a:buClrTx/>
            </a:pPr>
            <a:r>
              <a:rPr lang="en-US" dirty="0">
                <a:solidFill>
                  <a:srgbClr val="000000"/>
                </a:solidFill>
              </a:rPr>
              <a:t>Begin your next invoicing entry in the 2</a:t>
            </a:r>
            <a:r>
              <a:rPr lang="en-US" baseline="30000" dirty="0">
                <a:solidFill>
                  <a:srgbClr val="000000"/>
                </a:solidFill>
              </a:rPr>
              <a:t>nd</a:t>
            </a:r>
            <a:r>
              <a:rPr lang="en-US" dirty="0">
                <a:solidFill>
                  <a:srgbClr val="000000"/>
                </a:solidFill>
              </a:rPr>
              <a:t> row. Continue working until you have entered all of your data. If you need more rows, click </a:t>
            </a:r>
            <a:r>
              <a:rPr lang="en-US" b="1" i="1" dirty="0" smtClean="0">
                <a:solidFill>
                  <a:srgbClr val="FF8021"/>
                </a:solidFill>
              </a:rPr>
              <a:t>Add </a:t>
            </a:r>
            <a:r>
              <a:rPr lang="en-US" b="1" i="1" dirty="0">
                <a:solidFill>
                  <a:srgbClr val="FF8021"/>
                </a:solidFill>
              </a:rPr>
              <a:t>10 </a:t>
            </a:r>
            <a:r>
              <a:rPr lang="en-US" b="1" i="1" dirty="0" smtClean="0">
                <a:solidFill>
                  <a:srgbClr val="FF8021"/>
                </a:solidFill>
              </a:rPr>
              <a:t>Rows</a:t>
            </a:r>
            <a:r>
              <a:rPr lang="en-US" dirty="0">
                <a:solidFill>
                  <a:schemeClr val="tx1"/>
                </a:solidFill>
              </a:rPr>
              <a:t>.</a:t>
            </a:r>
          </a:p>
        </p:txBody>
      </p:sp>
      <p:pic>
        <p:nvPicPr>
          <p:cNvPr id="4" name="Picture 3" descr="image1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923" y="2265865"/>
            <a:ext cx="7657070" cy="4349911"/>
          </a:xfrm>
          <a:prstGeom prst="rect">
            <a:avLst/>
          </a:prstGeom>
        </p:spPr>
      </p:pic>
      <p:sp>
        <p:nvSpPr>
          <p:cNvPr id="5" name="Rectangle 4"/>
          <p:cNvSpPr/>
          <p:nvPr/>
        </p:nvSpPr>
        <p:spPr>
          <a:xfrm>
            <a:off x="1721080" y="5791870"/>
            <a:ext cx="785926" cy="295616"/>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088975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Step 5b: Local Matching Funds Worksheet</a:t>
            </a:r>
          </a:p>
        </p:txBody>
      </p:sp>
      <p:sp>
        <p:nvSpPr>
          <p:cNvPr id="3" name="Content Placeholder 2"/>
          <p:cNvSpPr>
            <a:spLocks noGrp="1"/>
          </p:cNvSpPr>
          <p:nvPr>
            <p:ph idx="1"/>
          </p:nvPr>
        </p:nvSpPr>
        <p:spPr/>
        <p:txBody>
          <a:bodyPr/>
          <a:lstStyle/>
          <a:p>
            <a:pPr>
              <a:buClrTx/>
            </a:pPr>
            <a:r>
              <a:rPr lang="en-US" b="1" i="1" dirty="0" smtClean="0">
                <a:solidFill>
                  <a:srgbClr val="F14124"/>
                </a:solidFill>
              </a:rPr>
              <a:t>Remember </a:t>
            </a:r>
            <a:r>
              <a:rPr lang="en-US" b="1" i="1" dirty="0">
                <a:solidFill>
                  <a:srgbClr val="F14124"/>
                </a:solidFill>
              </a:rPr>
              <a:t>to save your work before moving onto the next worksheet!</a:t>
            </a:r>
          </a:p>
          <a:p>
            <a:pPr>
              <a:buClrTx/>
            </a:pPr>
            <a:r>
              <a:rPr lang="en-US" dirty="0">
                <a:solidFill>
                  <a:srgbClr val="000000"/>
                </a:solidFill>
              </a:rPr>
              <a:t>To move to the next invoicing worksheet, click </a:t>
            </a:r>
            <a:r>
              <a:rPr lang="en-US" b="1" i="1" dirty="0" smtClean="0">
                <a:solidFill>
                  <a:srgbClr val="FF8021"/>
                </a:solidFill>
              </a:rPr>
              <a:t>Next</a:t>
            </a:r>
            <a:r>
              <a:rPr lang="en-US" dirty="0" smtClean="0">
                <a:solidFill>
                  <a:srgbClr val="000000"/>
                </a:solidFill>
              </a:rPr>
              <a:t>.</a:t>
            </a:r>
            <a:endParaRPr lang="en-US" dirty="0">
              <a:solidFill>
                <a:srgbClr val="000000"/>
              </a:solidFill>
            </a:endParaRPr>
          </a:p>
          <a:p>
            <a:pPr>
              <a:buClrTx/>
            </a:pPr>
            <a:endParaRPr lang="en-US" dirty="0">
              <a:solidFill>
                <a:srgbClr val="000000"/>
              </a:solidFill>
            </a:endParaRPr>
          </a:p>
          <a:p>
            <a:endParaRPr lang="en-US" dirty="0"/>
          </a:p>
        </p:txBody>
      </p:sp>
      <p:pic>
        <p:nvPicPr>
          <p:cNvPr id="6" name="Picture 5" descr="image1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923" y="2265865"/>
            <a:ext cx="7657070" cy="4349911"/>
          </a:xfrm>
          <a:prstGeom prst="rect">
            <a:avLst/>
          </a:prstGeom>
        </p:spPr>
      </p:pic>
      <p:sp>
        <p:nvSpPr>
          <p:cNvPr id="5" name="Rectangle 4"/>
          <p:cNvSpPr/>
          <p:nvPr/>
        </p:nvSpPr>
        <p:spPr>
          <a:xfrm>
            <a:off x="1710132" y="6091453"/>
            <a:ext cx="939191" cy="357339"/>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6887490" y="2466547"/>
            <a:ext cx="939191" cy="357339"/>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028974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Step 5c</a:t>
            </a:r>
            <a:endParaRPr lang="en-US" dirty="0"/>
          </a:p>
        </p:txBody>
      </p:sp>
      <p:sp>
        <p:nvSpPr>
          <p:cNvPr id="5" name="Text Placeholder 4"/>
          <p:cNvSpPr>
            <a:spLocks noGrp="1"/>
          </p:cNvSpPr>
          <p:nvPr>
            <p:ph type="body" idx="1"/>
          </p:nvPr>
        </p:nvSpPr>
        <p:spPr/>
        <p:txBody>
          <a:bodyPr/>
          <a:lstStyle/>
          <a:p>
            <a:r>
              <a:rPr lang="en-US" dirty="0"/>
              <a:t>Operating Personnel Expenses Worksheet</a:t>
            </a:r>
          </a:p>
        </p:txBody>
      </p:sp>
    </p:spTree>
    <p:extLst>
      <p:ext uri="{BB962C8B-B14F-4D97-AF65-F5344CB8AC3E}">
        <p14:creationId xmlns:p14="http://schemas.microsoft.com/office/powerpoint/2010/main" val="34664472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a:t>
            </a:r>
            <a:r>
              <a:rPr lang="en-US" sz="2400" dirty="0" smtClean="0"/>
              <a:t>5c: Operating Personnel Expenses Worksheet</a:t>
            </a:r>
            <a:endParaRPr lang="en-US" sz="2400" dirty="0"/>
          </a:p>
        </p:txBody>
      </p:sp>
      <p:sp>
        <p:nvSpPr>
          <p:cNvPr id="5" name="Content Placeholder 4"/>
          <p:cNvSpPr>
            <a:spLocks noGrp="1"/>
          </p:cNvSpPr>
          <p:nvPr>
            <p:ph idx="1"/>
          </p:nvPr>
        </p:nvSpPr>
        <p:spPr/>
        <p:txBody>
          <a:bodyPr>
            <a:normAutofit/>
          </a:bodyPr>
          <a:lstStyle/>
          <a:p>
            <a:pPr>
              <a:buClrTx/>
            </a:pPr>
            <a:r>
              <a:rPr lang="en-US" dirty="0">
                <a:solidFill>
                  <a:srgbClr val="000000"/>
                </a:solidFill>
              </a:rPr>
              <a:t>To begin entering data, click the first empty cell to enter a date in the </a:t>
            </a:r>
            <a:r>
              <a:rPr lang="en-US" b="1" i="1" dirty="0" smtClean="0">
                <a:solidFill>
                  <a:srgbClr val="FF8021"/>
                </a:solidFill>
              </a:rPr>
              <a:t>Date</a:t>
            </a:r>
            <a:r>
              <a:rPr lang="en-US" dirty="0" smtClean="0">
                <a:solidFill>
                  <a:srgbClr val="000000"/>
                </a:solidFill>
              </a:rPr>
              <a:t> </a:t>
            </a:r>
            <a:r>
              <a:rPr lang="en-US" dirty="0">
                <a:solidFill>
                  <a:srgbClr val="000000"/>
                </a:solidFill>
              </a:rPr>
              <a:t>column.</a:t>
            </a:r>
          </a:p>
          <a:p>
            <a:pPr>
              <a:buClrTx/>
            </a:pPr>
            <a:endParaRPr lang="en-US" dirty="0">
              <a:solidFill>
                <a:srgbClr val="000000"/>
              </a:solidFill>
            </a:endParaRPr>
          </a:p>
        </p:txBody>
      </p:sp>
      <p:pic>
        <p:nvPicPr>
          <p:cNvPr id="6" name="Picture 5" descr="image2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1905000"/>
            <a:ext cx="8120846" cy="4649839"/>
          </a:xfrm>
          <a:prstGeom prst="rect">
            <a:avLst/>
          </a:prstGeom>
        </p:spPr>
      </p:pic>
      <p:pic>
        <p:nvPicPr>
          <p:cNvPr id="3" name="Picture 2" descr="image33.png"/>
          <p:cNvPicPr>
            <a:picLocks noChangeAspect="1"/>
          </p:cNvPicPr>
          <p:nvPr/>
        </p:nvPicPr>
        <p:blipFill rotWithShape="1">
          <a:blip r:embed="rId3">
            <a:extLst>
              <a:ext uri="{28A0092B-C50C-407E-A947-70E740481C1C}">
                <a14:useLocalDpi xmlns:a14="http://schemas.microsoft.com/office/drawing/2010/main" val="0"/>
              </a:ext>
            </a:extLst>
          </a:blip>
          <a:srcRect t="7611" r="11716"/>
          <a:stretch/>
        </p:blipFill>
        <p:spPr>
          <a:xfrm>
            <a:off x="1359081" y="2760579"/>
            <a:ext cx="2978972" cy="2890014"/>
          </a:xfrm>
          <a:prstGeom prst="rect">
            <a:avLst/>
          </a:prstGeom>
        </p:spPr>
      </p:pic>
    </p:spTree>
    <p:extLst>
      <p:ext uri="{BB962C8B-B14F-4D97-AF65-F5344CB8AC3E}">
        <p14:creationId xmlns:p14="http://schemas.microsoft.com/office/powerpoint/2010/main" val="70532938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5c: Operating Personnel Expenses Worksheet</a:t>
            </a:r>
          </a:p>
        </p:txBody>
      </p:sp>
      <p:sp>
        <p:nvSpPr>
          <p:cNvPr id="3" name="Content Placeholder 2"/>
          <p:cNvSpPr>
            <a:spLocks noGrp="1"/>
          </p:cNvSpPr>
          <p:nvPr>
            <p:ph idx="1"/>
          </p:nvPr>
        </p:nvSpPr>
        <p:spPr/>
        <p:txBody>
          <a:bodyPr>
            <a:normAutofit/>
          </a:bodyPr>
          <a:lstStyle/>
          <a:p>
            <a:pPr>
              <a:buClrTx/>
            </a:pPr>
            <a:r>
              <a:rPr lang="en-US" dirty="0">
                <a:solidFill>
                  <a:schemeClr val="tx1"/>
                </a:solidFill>
              </a:rPr>
              <a:t>Next, enter the correct personnel name in the </a:t>
            </a:r>
            <a:r>
              <a:rPr lang="en-US" b="1" i="1" dirty="0" smtClean="0">
                <a:solidFill>
                  <a:srgbClr val="FF8021"/>
                </a:solidFill>
              </a:rPr>
              <a:t>Name</a:t>
            </a:r>
            <a:r>
              <a:rPr lang="en-US" dirty="0" smtClean="0">
                <a:solidFill>
                  <a:schemeClr val="tx1"/>
                </a:solidFill>
              </a:rPr>
              <a:t> </a:t>
            </a:r>
            <a:r>
              <a:rPr lang="en-US" dirty="0">
                <a:solidFill>
                  <a:schemeClr val="tx1"/>
                </a:solidFill>
              </a:rPr>
              <a:t>column. </a:t>
            </a:r>
          </a:p>
          <a:p>
            <a:pPr>
              <a:buClrTx/>
            </a:pPr>
            <a:endParaRPr lang="en-US" dirty="0">
              <a:solidFill>
                <a:schemeClr val="tx1"/>
              </a:solidFill>
            </a:endParaRPr>
          </a:p>
        </p:txBody>
      </p:sp>
      <p:pic>
        <p:nvPicPr>
          <p:cNvPr id="4" name="Picture 3" descr="image2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1905000"/>
            <a:ext cx="8120846" cy="4649839"/>
          </a:xfrm>
          <a:prstGeom prst="rect">
            <a:avLst/>
          </a:prstGeom>
        </p:spPr>
      </p:pic>
      <p:sp>
        <p:nvSpPr>
          <p:cNvPr id="5" name="Rectangle 4"/>
          <p:cNvSpPr/>
          <p:nvPr/>
        </p:nvSpPr>
        <p:spPr>
          <a:xfrm>
            <a:off x="2577427" y="3159125"/>
            <a:ext cx="1026198" cy="268011"/>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1201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46404" y="758952"/>
            <a:ext cx="7063740" cy="1923483"/>
          </a:xfrm>
        </p:spPr>
        <p:txBody>
          <a:bodyPr>
            <a:normAutofit fontScale="90000"/>
          </a:bodyPr>
          <a:lstStyle/>
          <a:p>
            <a:r>
              <a:rPr lang="en-US" dirty="0" smtClean="0"/>
              <a:t>HOW:</a:t>
            </a:r>
            <a:br>
              <a:rPr lang="en-US" dirty="0" smtClean="0"/>
            </a:br>
            <a:r>
              <a:rPr lang="en-US" dirty="0" smtClean="0"/>
              <a:t>Invoice System Walkthrough</a:t>
            </a:r>
            <a:endParaRPr lang="en-US" dirty="0"/>
          </a:p>
        </p:txBody>
      </p:sp>
      <p:sp>
        <p:nvSpPr>
          <p:cNvPr id="3" name="Subtitle 2"/>
          <p:cNvSpPr>
            <a:spLocks noGrp="1"/>
          </p:cNvSpPr>
          <p:nvPr>
            <p:ph type="subTitle" idx="1"/>
          </p:nvPr>
        </p:nvSpPr>
        <p:spPr>
          <a:xfrm>
            <a:off x="946404" y="2720344"/>
            <a:ext cx="7063740" cy="1691640"/>
          </a:xfrm>
        </p:spPr>
        <p:txBody>
          <a:bodyPr/>
          <a:lstStyle/>
          <a:p>
            <a:r>
              <a:rPr lang="en-US" dirty="0" smtClean="0"/>
              <a:t>Step-by-Step</a:t>
            </a:r>
            <a:endParaRPr lang="en-US" dirty="0"/>
          </a:p>
        </p:txBody>
      </p:sp>
      <p:pic>
        <p:nvPicPr>
          <p:cNvPr id="3074" name="Picture 2" descr="http://www.impactlab.net/wp-content/uploads/2011/11/Computer-Dog-023.jp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111827" y="3387435"/>
            <a:ext cx="4744008" cy="3054929"/>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0697079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5c: Operating Personnel Expenses Worksheet</a:t>
            </a:r>
          </a:p>
        </p:txBody>
      </p:sp>
      <p:sp>
        <p:nvSpPr>
          <p:cNvPr id="3" name="Content Placeholder 2"/>
          <p:cNvSpPr>
            <a:spLocks noGrp="1"/>
          </p:cNvSpPr>
          <p:nvPr>
            <p:ph idx="1"/>
          </p:nvPr>
        </p:nvSpPr>
        <p:spPr/>
        <p:txBody>
          <a:bodyPr>
            <a:normAutofit/>
          </a:bodyPr>
          <a:lstStyle/>
          <a:p>
            <a:pPr>
              <a:buClrTx/>
            </a:pPr>
            <a:r>
              <a:rPr lang="en-US" dirty="0">
                <a:solidFill>
                  <a:srgbClr val="000000"/>
                </a:solidFill>
              </a:rPr>
              <a:t>Then, select the correct personnel position from the dropdown menu in the </a:t>
            </a:r>
            <a:r>
              <a:rPr lang="en-US" b="1" i="1" dirty="0" smtClean="0">
                <a:solidFill>
                  <a:srgbClr val="FF8021"/>
                </a:solidFill>
              </a:rPr>
              <a:t>Position</a:t>
            </a:r>
            <a:r>
              <a:rPr lang="en-US" dirty="0" smtClean="0">
                <a:solidFill>
                  <a:srgbClr val="000000"/>
                </a:solidFill>
              </a:rPr>
              <a:t> </a:t>
            </a:r>
            <a:r>
              <a:rPr lang="en-US" dirty="0">
                <a:solidFill>
                  <a:srgbClr val="000000"/>
                </a:solidFill>
              </a:rPr>
              <a:t>column. </a:t>
            </a:r>
          </a:p>
          <a:p>
            <a:pPr>
              <a:buClrTx/>
            </a:pPr>
            <a:endParaRPr lang="en-US" dirty="0">
              <a:solidFill>
                <a:srgbClr val="000000"/>
              </a:solidFill>
            </a:endParaRPr>
          </a:p>
        </p:txBody>
      </p:sp>
      <p:pic>
        <p:nvPicPr>
          <p:cNvPr id="4" name="Picture 3" descr="image2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1905000"/>
            <a:ext cx="8120846" cy="4649839"/>
          </a:xfrm>
          <a:prstGeom prst="rect">
            <a:avLst/>
          </a:prstGeom>
        </p:spPr>
      </p:pic>
      <p:pic>
        <p:nvPicPr>
          <p:cNvPr id="5" name="Picture 4" descr="image35.png"/>
          <p:cNvPicPr>
            <a:picLocks noChangeAspect="1"/>
          </p:cNvPicPr>
          <p:nvPr/>
        </p:nvPicPr>
        <p:blipFill rotWithShape="1">
          <a:blip r:embed="rId3">
            <a:extLst>
              <a:ext uri="{28A0092B-C50C-407E-A947-70E740481C1C}">
                <a14:useLocalDpi xmlns:a14="http://schemas.microsoft.com/office/drawing/2010/main" val="0"/>
              </a:ext>
            </a:extLst>
          </a:blip>
          <a:srcRect l="40298" r="31744" b="49519"/>
          <a:stretch/>
        </p:blipFill>
        <p:spPr>
          <a:xfrm>
            <a:off x="3467433" y="2788760"/>
            <a:ext cx="846659" cy="1238954"/>
          </a:xfrm>
          <a:prstGeom prst="rect">
            <a:avLst/>
          </a:prstGeom>
        </p:spPr>
      </p:pic>
    </p:spTree>
    <p:extLst>
      <p:ext uri="{BB962C8B-B14F-4D97-AF65-F5344CB8AC3E}">
        <p14:creationId xmlns:p14="http://schemas.microsoft.com/office/powerpoint/2010/main" val="18007174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5c: Operating Personnel Expenses Worksheet</a:t>
            </a:r>
          </a:p>
        </p:txBody>
      </p:sp>
      <p:sp>
        <p:nvSpPr>
          <p:cNvPr id="3" name="Content Placeholder 2"/>
          <p:cNvSpPr>
            <a:spLocks noGrp="1"/>
          </p:cNvSpPr>
          <p:nvPr>
            <p:ph idx="1"/>
          </p:nvPr>
        </p:nvSpPr>
        <p:spPr/>
        <p:txBody>
          <a:bodyPr>
            <a:normAutofit/>
          </a:bodyPr>
          <a:lstStyle/>
          <a:p>
            <a:pPr>
              <a:buClrTx/>
            </a:pPr>
            <a:r>
              <a:rPr lang="en-US" dirty="0">
                <a:solidFill>
                  <a:schemeClr val="tx1"/>
                </a:solidFill>
              </a:rPr>
              <a:t>Next, enter the correct salary into the </a:t>
            </a:r>
            <a:r>
              <a:rPr lang="en-US" b="1" i="1" dirty="0" smtClean="0">
                <a:solidFill>
                  <a:srgbClr val="FF8021"/>
                </a:solidFill>
              </a:rPr>
              <a:t>Salaries</a:t>
            </a:r>
            <a:r>
              <a:rPr lang="en-US" dirty="0" smtClean="0">
                <a:solidFill>
                  <a:schemeClr val="tx1"/>
                </a:solidFill>
              </a:rPr>
              <a:t> </a:t>
            </a:r>
            <a:r>
              <a:rPr lang="en-US" dirty="0">
                <a:solidFill>
                  <a:schemeClr val="tx1"/>
                </a:solidFill>
              </a:rPr>
              <a:t>column.</a:t>
            </a:r>
          </a:p>
          <a:p>
            <a:pPr>
              <a:buClrTx/>
            </a:pPr>
            <a:endParaRPr lang="en-US" dirty="0">
              <a:solidFill>
                <a:schemeClr val="tx1"/>
              </a:solidFill>
            </a:endParaRPr>
          </a:p>
        </p:txBody>
      </p:sp>
      <p:pic>
        <p:nvPicPr>
          <p:cNvPr id="4" name="Picture 3" descr="image2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1905000"/>
            <a:ext cx="8120846" cy="4649839"/>
          </a:xfrm>
          <a:prstGeom prst="rect">
            <a:avLst/>
          </a:prstGeom>
        </p:spPr>
      </p:pic>
      <p:sp>
        <p:nvSpPr>
          <p:cNvPr id="5" name="Rectangle 4"/>
          <p:cNvSpPr/>
          <p:nvPr/>
        </p:nvSpPr>
        <p:spPr>
          <a:xfrm>
            <a:off x="4320279" y="3169708"/>
            <a:ext cx="1024304" cy="248617"/>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382699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5c: Operating Personnel Expenses Worksheet</a:t>
            </a:r>
          </a:p>
        </p:txBody>
      </p:sp>
      <p:sp>
        <p:nvSpPr>
          <p:cNvPr id="3" name="Content Placeholder 2"/>
          <p:cNvSpPr>
            <a:spLocks noGrp="1"/>
          </p:cNvSpPr>
          <p:nvPr>
            <p:ph idx="1"/>
          </p:nvPr>
        </p:nvSpPr>
        <p:spPr/>
        <p:txBody>
          <a:bodyPr>
            <a:normAutofit/>
          </a:bodyPr>
          <a:lstStyle/>
          <a:p>
            <a:pPr>
              <a:buClrTx/>
            </a:pPr>
            <a:r>
              <a:rPr lang="en-US" dirty="0">
                <a:solidFill>
                  <a:schemeClr val="tx1"/>
                </a:solidFill>
              </a:rPr>
              <a:t>Enter Employer Costs in the </a:t>
            </a:r>
            <a:r>
              <a:rPr lang="en-US" b="1" i="1" dirty="0" smtClean="0">
                <a:solidFill>
                  <a:srgbClr val="FF8021"/>
                </a:solidFill>
              </a:rPr>
              <a:t>Employer Costs</a:t>
            </a:r>
            <a:r>
              <a:rPr lang="en-US" dirty="0" smtClean="0">
                <a:solidFill>
                  <a:schemeClr val="tx1"/>
                </a:solidFill>
              </a:rPr>
              <a:t> </a:t>
            </a:r>
            <a:r>
              <a:rPr lang="en-US" dirty="0">
                <a:solidFill>
                  <a:schemeClr val="tx1"/>
                </a:solidFill>
              </a:rPr>
              <a:t>column.</a:t>
            </a:r>
          </a:p>
          <a:p>
            <a:endParaRPr lang="en-US" dirty="0"/>
          </a:p>
        </p:txBody>
      </p:sp>
      <p:pic>
        <p:nvPicPr>
          <p:cNvPr id="4" name="Picture 3" descr="image2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1905000"/>
            <a:ext cx="8120846" cy="4649839"/>
          </a:xfrm>
          <a:prstGeom prst="rect">
            <a:avLst/>
          </a:prstGeom>
        </p:spPr>
      </p:pic>
      <p:sp>
        <p:nvSpPr>
          <p:cNvPr id="5" name="Rectangle 4"/>
          <p:cNvSpPr/>
          <p:nvPr/>
        </p:nvSpPr>
        <p:spPr>
          <a:xfrm>
            <a:off x="5393964" y="3169708"/>
            <a:ext cx="1024304" cy="248617"/>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76605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5c: Operating Personnel Expenses Worksheet</a:t>
            </a:r>
          </a:p>
        </p:txBody>
      </p:sp>
      <p:sp>
        <p:nvSpPr>
          <p:cNvPr id="3" name="Content Placeholder 2"/>
          <p:cNvSpPr>
            <a:spLocks noGrp="1"/>
          </p:cNvSpPr>
          <p:nvPr>
            <p:ph idx="1"/>
          </p:nvPr>
        </p:nvSpPr>
        <p:spPr/>
        <p:txBody>
          <a:bodyPr>
            <a:normAutofit/>
          </a:bodyPr>
          <a:lstStyle/>
          <a:p>
            <a:pPr>
              <a:buClrTx/>
            </a:pPr>
            <a:r>
              <a:rPr lang="en-US" dirty="0">
                <a:solidFill>
                  <a:schemeClr val="tx1"/>
                </a:solidFill>
              </a:rPr>
              <a:t>Next, enter the correct </a:t>
            </a:r>
            <a:r>
              <a:rPr lang="en-US" b="1" i="1" dirty="0" smtClean="0">
                <a:solidFill>
                  <a:srgbClr val="FF8021"/>
                </a:solidFill>
              </a:rPr>
              <a:t>percent </a:t>
            </a:r>
            <a:r>
              <a:rPr lang="en-US" b="1" i="1" dirty="0">
                <a:solidFill>
                  <a:srgbClr val="FF8021"/>
                </a:solidFill>
              </a:rPr>
              <a:t>of </a:t>
            </a:r>
            <a:r>
              <a:rPr lang="en-US" b="1" i="1" dirty="0" smtClean="0">
                <a:solidFill>
                  <a:srgbClr val="FF8021"/>
                </a:solidFill>
              </a:rPr>
              <a:t>time</a:t>
            </a:r>
            <a:r>
              <a:rPr lang="en-US" dirty="0" smtClean="0">
                <a:solidFill>
                  <a:schemeClr val="tx1"/>
                </a:solidFill>
              </a:rPr>
              <a:t> </a:t>
            </a:r>
            <a:r>
              <a:rPr lang="en-US" dirty="0">
                <a:solidFill>
                  <a:schemeClr val="tx1"/>
                </a:solidFill>
              </a:rPr>
              <a:t>into the </a:t>
            </a:r>
            <a:r>
              <a:rPr lang="en-US" b="1" i="1" dirty="0" smtClean="0">
                <a:solidFill>
                  <a:schemeClr val="accent5"/>
                </a:solidFill>
              </a:rPr>
              <a:t>% </a:t>
            </a:r>
            <a:r>
              <a:rPr lang="en-US" b="1" i="1" dirty="0">
                <a:solidFill>
                  <a:schemeClr val="accent5"/>
                </a:solidFill>
              </a:rPr>
              <a:t>of </a:t>
            </a:r>
            <a:r>
              <a:rPr lang="en-US" b="1" i="1" dirty="0" smtClean="0">
                <a:solidFill>
                  <a:schemeClr val="accent5"/>
                </a:solidFill>
              </a:rPr>
              <a:t>Time</a:t>
            </a:r>
            <a:r>
              <a:rPr lang="en-US" dirty="0" smtClean="0">
                <a:solidFill>
                  <a:schemeClr val="tx1"/>
                </a:solidFill>
              </a:rPr>
              <a:t> </a:t>
            </a:r>
            <a:r>
              <a:rPr lang="en-US" dirty="0">
                <a:solidFill>
                  <a:schemeClr val="tx1"/>
                </a:solidFill>
              </a:rPr>
              <a:t>column. </a:t>
            </a:r>
            <a:endParaRPr lang="en-US" dirty="0" smtClean="0">
              <a:solidFill>
                <a:schemeClr val="tx1"/>
              </a:solidFill>
            </a:endParaRPr>
          </a:p>
          <a:p>
            <a:pPr>
              <a:buClrTx/>
            </a:pPr>
            <a:r>
              <a:rPr lang="en-US" i="1" dirty="0" smtClean="0">
                <a:solidFill>
                  <a:schemeClr val="tx1"/>
                </a:solidFill>
              </a:rPr>
              <a:t>Percent </a:t>
            </a:r>
            <a:r>
              <a:rPr lang="en-US" i="1" dirty="0">
                <a:solidFill>
                  <a:schemeClr val="tx1"/>
                </a:solidFill>
              </a:rPr>
              <a:t>of time is the percent of a normal workweek that a personnel member usually spends working in a transit-related capacity. For example, if a personnel member spends 75% of his or her time working in a transit-related capacity, enter 75% into this column</a:t>
            </a:r>
            <a:r>
              <a:rPr lang="en-US" i="1" dirty="0" smtClean="0">
                <a:solidFill>
                  <a:schemeClr val="tx1"/>
                </a:solidFill>
              </a:rPr>
              <a:t>.</a:t>
            </a:r>
            <a:endParaRPr lang="en-US" i="1" dirty="0">
              <a:solidFill>
                <a:schemeClr val="tx1"/>
              </a:solidFill>
            </a:endParaRPr>
          </a:p>
        </p:txBody>
      </p:sp>
      <p:pic>
        <p:nvPicPr>
          <p:cNvPr id="4" name="Picture 3" descr="image26.png"/>
          <p:cNvPicPr>
            <a:picLocks noChangeAspect="1"/>
          </p:cNvPicPr>
          <p:nvPr/>
        </p:nvPicPr>
        <p:blipFill rotWithShape="1">
          <a:blip r:embed="rId2">
            <a:extLst>
              <a:ext uri="{28A0092B-C50C-407E-A947-70E740481C1C}">
                <a14:useLocalDpi xmlns:a14="http://schemas.microsoft.com/office/drawing/2010/main" val="0"/>
              </a:ext>
            </a:extLst>
          </a:blip>
          <a:srcRect b="44693"/>
          <a:stretch/>
        </p:blipFill>
        <p:spPr>
          <a:xfrm>
            <a:off x="197943" y="3270343"/>
            <a:ext cx="8120846" cy="2571657"/>
          </a:xfrm>
          <a:prstGeom prst="rect">
            <a:avLst/>
          </a:prstGeom>
        </p:spPr>
      </p:pic>
      <p:sp>
        <p:nvSpPr>
          <p:cNvPr id="5" name="Rectangle 4"/>
          <p:cNvSpPr/>
          <p:nvPr/>
        </p:nvSpPr>
        <p:spPr>
          <a:xfrm>
            <a:off x="6467692" y="4532071"/>
            <a:ext cx="1024304" cy="248617"/>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009024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5c: Operating Personnel Expenses Worksheet</a:t>
            </a:r>
          </a:p>
        </p:txBody>
      </p:sp>
      <p:sp>
        <p:nvSpPr>
          <p:cNvPr id="3" name="Content Placeholder 2"/>
          <p:cNvSpPr>
            <a:spLocks noGrp="1"/>
          </p:cNvSpPr>
          <p:nvPr>
            <p:ph idx="1"/>
          </p:nvPr>
        </p:nvSpPr>
        <p:spPr/>
        <p:txBody>
          <a:bodyPr/>
          <a:lstStyle/>
          <a:p>
            <a:pPr>
              <a:buClrTx/>
            </a:pPr>
            <a:r>
              <a:rPr lang="en-US" dirty="0">
                <a:solidFill>
                  <a:schemeClr val="tx1"/>
                </a:solidFill>
              </a:rPr>
              <a:t>Next, enter the correct subtotal into the </a:t>
            </a:r>
            <a:r>
              <a:rPr lang="en-US" b="1" i="1" dirty="0" smtClean="0">
                <a:solidFill>
                  <a:srgbClr val="FF8021"/>
                </a:solidFill>
              </a:rPr>
              <a:t>Subtotal</a:t>
            </a:r>
            <a:r>
              <a:rPr lang="en-US" dirty="0" smtClean="0">
                <a:solidFill>
                  <a:schemeClr val="tx1"/>
                </a:solidFill>
              </a:rPr>
              <a:t> </a:t>
            </a:r>
            <a:r>
              <a:rPr lang="en-US" dirty="0">
                <a:solidFill>
                  <a:schemeClr val="tx1"/>
                </a:solidFill>
              </a:rPr>
              <a:t>column. </a:t>
            </a:r>
          </a:p>
        </p:txBody>
      </p:sp>
      <p:pic>
        <p:nvPicPr>
          <p:cNvPr id="5" name="Picture 4" descr="image44.png"/>
          <p:cNvPicPr>
            <a:picLocks noChangeAspect="1"/>
          </p:cNvPicPr>
          <p:nvPr/>
        </p:nvPicPr>
        <p:blipFill rotWithShape="1">
          <a:blip r:embed="rId2">
            <a:extLst>
              <a:ext uri="{28A0092B-C50C-407E-A947-70E740481C1C}">
                <a14:useLocalDpi xmlns:a14="http://schemas.microsoft.com/office/drawing/2010/main" val="0"/>
              </a:ext>
            </a:extLst>
          </a:blip>
          <a:srcRect l="42046"/>
          <a:stretch/>
        </p:blipFill>
        <p:spPr>
          <a:xfrm>
            <a:off x="1466272" y="2123242"/>
            <a:ext cx="5299364" cy="4458789"/>
          </a:xfrm>
          <a:prstGeom prst="rect">
            <a:avLst/>
          </a:prstGeom>
        </p:spPr>
      </p:pic>
      <p:sp>
        <p:nvSpPr>
          <p:cNvPr id="6" name="Rectangle 5"/>
          <p:cNvSpPr/>
          <p:nvPr/>
        </p:nvSpPr>
        <p:spPr>
          <a:xfrm>
            <a:off x="4539600" y="3550707"/>
            <a:ext cx="1067425" cy="248617"/>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443733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5c: Operating Personnel Expenses Worksheet</a:t>
            </a:r>
          </a:p>
        </p:txBody>
      </p:sp>
      <p:sp>
        <p:nvSpPr>
          <p:cNvPr id="3" name="Content Placeholder 2"/>
          <p:cNvSpPr>
            <a:spLocks noGrp="1"/>
          </p:cNvSpPr>
          <p:nvPr>
            <p:ph idx="1"/>
          </p:nvPr>
        </p:nvSpPr>
        <p:spPr/>
        <p:txBody>
          <a:bodyPr/>
          <a:lstStyle/>
          <a:p>
            <a:pPr>
              <a:buClrTx/>
            </a:pPr>
            <a:r>
              <a:rPr lang="en-US" dirty="0">
                <a:solidFill>
                  <a:schemeClr val="tx1"/>
                </a:solidFill>
              </a:rPr>
              <a:t>Enter the correct total into the </a:t>
            </a:r>
            <a:r>
              <a:rPr lang="en-US" b="1" i="1" dirty="0" smtClean="0">
                <a:solidFill>
                  <a:srgbClr val="FF8021"/>
                </a:solidFill>
              </a:rPr>
              <a:t>Total</a:t>
            </a:r>
            <a:r>
              <a:rPr lang="en-US" dirty="0" smtClean="0">
                <a:solidFill>
                  <a:schemeClr val="tx1"/>
                </a:solidFill>
              </a:rPr>
              <a:t> </a:t>
            </a:r>
            <a:r>
              <a:rPr lang="en-US" dirty="0">
                <a:solidFill>
                  <a:schemeClr val="tx1"/>
                </a:solidFill>
              </a:rPr>
              <a:t>column. </a:t>
            </a:r>
          </a:p>
          <a:p>
            <a:endParaRPr lang="en-US" dirty="0"/>
          </a:p>
        </p:txBody>
      </p:sp>
      <p:pic>
        <p:nvPicPr>
          <p:cNvPr id="4" name="Picture 3" descr="image44.png"/>
          <p:cNvPicPr>
            <a:picLocks noChangeAspect="1"/>
          </p:cNvPicPr>
          <p:nvPr/>
        </p:nvPicPr>
        <p:blipFill rotWithShape="1">
          <a:blip r:embed="rId2">
            <a:extLst>
              <a:ext uri="{28A0092B-C50C-407E-A947-70E740481C1C}">
                <a14:useLocalDpi xmlns:a14="http://schemas.microsoft.com/office/drawing/2010/main" val="0"/>
              </a:ext>
            </a:extLst>
          </a:blip>
          <a:srcRect l="42046"/>
          <a:stretch/>
        </p:blipFill>
        <p:spPr>
          <a:xfrm>
            <a:off x="1466272" y="2123242"/>
            <a:ext cx="5299364" cy="4458789"/>
          </a:xfrm>
          <a:prstGeom prst="rect">
            <a:avLst/>
          </a:prstGeom>
        </p:spPr>
      </p:pic>
      <p:sp>
        <p:nvSpPr>
          <p:cNvPr id="5" name="Rectangle 4"/>
          <p:cNvSpPr/>
          <p:nvPr/>
        </p:nvSpPr>
        <p:spPr>
          <a:xfrm>
            <a:off x="5676534" y="3556253"/>
            <a:ext cx="1067425" cy="248617"/>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3093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5c: Operating Personnel Expenses Worksheet</a:t>
            </a:r>
          </a:p>
        </p:txBody>
      </p:sp>
      <p:sp>
        <p:nvSpPr>
          <p:cNvPr id="3" name="Content Placeholder 2"/>
          <p:cNvSpPr>
            <a:spLocks noGrp="1"/>
          </p:cNvSpPr>
          <p:nvPr>
            <p:ph idx="1"/>
          </p:nvPr>
        </p:nvSpPr>
        <p:spPr/>
        <p:txBody>
          <a:bodyPr/>
          <a:lstStyle/>
          <a:p>
            <a:pPr>
              <a:buClrTx/>
            </a:pPr>
            <a:r>
              <a:rPr lang="en-US" dirty="0">
                <a:solidFill>
                  <a:schemeClr val="tx1"/>
                </a:solidFill>
              </a:rPr>
              <a:t>Finally, drag-and-drop any supporting documents into the </a:t>
            </a:r>
            <a:r>
              <a:rPr lang="en-US" b="1" i="1" dirty="0" smtClean="0">
                <a:solidFill>
                  <a:srgbClr val="FF8021"/>
                </a:solidFill>
              </a:rPr>
              <a:t>Drop </a:t>
            </a:r>
            <a:r>
              <a:rPr lang="en-US" b="1" i="1" dirty="0">
                <a:solidFill>
                  <a:srgbClr val="FF8021"/>
                </a:solidFill>
              </a:rPr>
              <a:t>Files to </a:t>
            </a:r>
            <a:r>
              <a:rPr lang="en-US" b="1" i="1" dirty="0" smtClean="0">
                <a:solidFill>
                  <a:srgbClr val="FF8021"/>
                </a:solidFill>
              </a:rPr>
              <a:t>Upload</a:t>
            </a:r>
            <a:r>
              <a:rPr lang="en-US" dirty="0" smtClean="0">
                <a:solidFill>
                  <a:schemeClr val="tx1"/>
                </a:solidFill>
              </a:rPr>
              <a:t> </a:t>
            </a:r>
            <a:r>
              <a:rPr lang="en-US" dirty="0">
                <a:solidFill>
                  <a:schemeClr val="tx1"/>
                </a:solidFill>
              </a:rPr>
              <a:t>box, or, simply click on the box to select the correct file to upload. Wait until the first file has finished uploading before adding additional files. Files have finished uploading when you see the green check mark. To remove a file once you have uploaded it, simply click </a:t>
            </a:r>
            <a:r>
              <a:rPr lang="en-US" b="1" i="1" dirty="0" smtClean="0">
                <a:solidFill>
                  <a:srgbClr val="FF8021"/>
                </a:solidFill>
              </a:rPr>
              <a:t>Remove</a:t>
            </a:r>
            <a:r>
              <a:rPr lang="en-US" dirty="0" smtClean="0">
                <a:solidFill>
                  <a:schemeClr val="tx1"/>
                </a:solidFill>
              </a:rPr>
              <a:t>.</a:t>
            </a:r>
            <a:endParaRPr lang="en-US" dirty="0">
              <a:solidFill>
                <a:schemeClr val="tx1"/>
              </a:solidFill>
            </a:endParaRPr>
          </a:p>
          <a:p>
            <a:endParaRPr lang="en-US" dirty="0"/>
          </a:p>
          <a:p>
            <a:endParaRPr lang="en-US" dirty="0"/>
          </a:p>
        </p:txBody>
      </p:sp>
      <p:pic>
        <p:nvPicPr>
          <p:cNvPr id="4" name="Picture 3" descr="image3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14316"/>
            <a:ext cx="5651216" cy="3126770"/>
          </a:xfrm>
          <a:prstGeom prst="rect">
            <a:avLst/>
          </a:prstGeom>
        </p:spPr>
      </p:pic>
      <p:pic>
        <p:nvPicPr>
          <p:cNvPr id="5" name="Picture 4" descr="image32.png"/>
          <p:cNvPicPr>
            <a:picLocks noChangeAspect="1"/>
          </p:cNvPicPr>
          <p:nvPr/>
        </p:nvPicPr>
        <p:blipFill rotWithShape="1">
          <a:blip r:embed="rId3">
            <a:extLst>
              <a:ext uri="{28A0092B-C50C-407E-A947-70E740481C1C}">
                <a14:useLocalDpi xmlns:a14="http://schemas.microsoft.com/office/drawing/2010/main" val="0"/>
              </a:ext>
            </a:extLst>
          </a:blip>
          <a:srcRect r="71920"/>
          <a:stretch/>
        </p:blipFill>
        <p:spPr>
          <a:xfrm>
            <a:off x="5617944" y="2870495"/>
            <a:ext cx="2550161" cy="3818106"/>
          </a:xfrm>
          <a:prstGeom prst="rect">
            <a:avLst/>
          </a:prstGeom>
        </p:spPr>
      </p:pic>
      <p:sp>
        <p:nvSpPr>
          <p:cNvPr id="6" name="Rectangle 5"/>
          <p:cNvSpPr/>
          <p:nvPr/>
        </p:nvSpPr>
        <p:spPr>
          <a:xfrm>
            <a:off x="6720761" y="3354275"/>
            <a:ext cx="523184" cy="477773"/>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731276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5c: Operating Personnel Expenses Worksheet</a:t>
            </a:r>
          </a:p>
        </p:txBody>
      </p:sp>
      <p:sp>
        <p:nvSpPr>
          <p:cNvPr id="3" name="Content Placeholder 2"/>
          <p:cNvSpPr>
            <a:spLocks noGrp="1"/>
          </p:cNvSpPr>
          <p:nvPr>
            <p:ph idx="1"/>
          </p:nvPr>
        </p:nvSpPr>
        <p:spPr/>
        <p:txBody>
          <a:bodyPr/>
          <a:lstStyle/>
          <a:p>
            <a:pPr>
              <a:buClrTx/>
            </a:pPr>
            <a:r>
              <a:rPr lang="en-US" dirty="0">
                <a:solidFill>
                  <a:schemeClr val="tx1"/>
                </a:solidFill>
              </a:rPr>
              <a:t>Begin your next invoicing entry in the 2</a:t>
            </a:r>
            <a:r>
              <a:rPr lang="en-US" baseline="30000" dirty="0">
                <a:solidFill>
                  <a:schemeClr val="tx1"/>
                </a:solidFill>
              </a:rPr>
              <a:t>nd</a:t>
            </a:r>
            <a:r>
              <a:rPr lang="en-US" dirty="0">
                <a:solidFill>
                  <a:schemeClr val="tx1"/>
                </a:solidFill>
              </a:rPr>
              <a:t> row. Continue working until you have entered all of your data. If you need more rows, click </a:t>
            </a:r>
            <a:r>
              <a:rPr lang="en-US" b="1" i="1" dirty="0" smtClean="0">
                <a:solidFill>
                  <a:srgbClr val="FF8021"/>
                </a:solidFill>
              </a:rPr>
              <a:t>Add </a:t>
            </a:r>
            <a:r>
              <a:rPr lang="en-US" b="1" i="1" dirty="0">
                <a:solidFill>
                  <a:srgbClr val="FF8021"/>
                </a:solidFill>
              </a:rPr>
              <a:t>10 Rows</a:t>
            </a:r>
            <a:r>
              <a:rPr lang="en-US" dirty="0" smtClean="0">
                <a:solidFill>
                  <a:schemeClr val="tx1"/>
                </a:solidFill>
              </a:rPr>
              <a:t>. </a:t>
            </a:r>
            <a:endParaRPr lang="en-US" dirty="0">
              <a:solidFill>
                <a:schemeClr val="tx1"/>
              </a:solidFill>
            </a:endParaRPr>
          </a:p>
          <a:p>
            <a:endParaRPr lang="en-US" dirty="0"/>
          </a:p>
        </p:txBody>
      </p:sp>
      <p:pic>
        <p:nvPicPr>
          <p:cNvPr id="4" name="Picture 3" descr="image26.png"/>
          <p:cNvPicPr>
            <a:picLocks noChangeAspect="1"/>
          </p:cNvPicPr>
          <p:nvPr/>
        </p:nvPicPr>
        <p:blipFill rotWithShape="1">
          <a:blip r:embed="rId2">
            <a:extLst>
              <a:ext uri="{28A0092B-C50C-407E-A947-70E740481C1C}">
                <a14:useLocalDpi xmlns:a14="http://schemas.microsoft.com/office/drawing/2010/main" val="0"/>
              </a:ext>
            </a:extLst>
          </a:blip>
          <a:srcRect b="4862"/>
          <a:stretch/>
        </p:blipFill>
        <p:spPr>
          <a:xfrm>
            <a:off x="155609" y="2074422"/>
            <a:ext cx="8120846" cy="4423754"/>
          </a:xfrm>
          <a:prstGeom prst="rect">
            <a:avLst/>
          </a:prstGeom>
        </p:spPr>
      </p:pic>
      <p:sp>
        <p:nvSpPr>
          <p:cNvPr id="5" name="Rectangle 4"/>
          <p:cNvSpPr/>
          <p:nvPr/>
        </p:nvSpPr>
        <p:spPr>
          <a:xfrm>
            <a:off x="1546440" y="5823233"/>
            <a:ext cx="898310" cy="357443"/>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236093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5c: Operating Personnel Expenses Worksheet</a:t>
            </a:r>
          </a:p>
        </p:txBody>
      </p:sp>
      <p:sp>
        <p:nvSpPr>
          <p:cNvPr id="3" name="Content Placeholder 2"/>
          <p:cNvSpPr>
            <a:spLocks noGrp="1"/>
          </p:cNvSpPr>
          <p:nvPr>
            <p:ph idx="1"/>
          </p:nvPr>
        </p:nvSpPr>
        <p:spPr/>
        <p:txBody>
          <a:bodyPr/>
          <a:lstStyle/>
          <a:p>
            <a:pPr>
              <a:buClrTx/>
            </a:pPr>
            <a:r>
              <a:rPr lang="en-US" b="1" i="1" dirty="0">
                <a:solidFill>
                  <a:schemeClr val="accent6"/>
                </a:solidFill>
              </a:rPr>
              <a:t>Remember to save your work before moving onto the next </a:t>
            </a:r>
            <a:r>
              <a:rPr lang="en-US" b="1" i="1" dirty="0">
                <a:solidFill>
                  <a:srgbClr val="F14124"/>
                </a:solidFill>
              </a:rPr>
              <a:t>worksheet!</a:t>
            </a:r>
          </a:p>
          <a:p>
            <a:pPr>
              <a:buClrTx/>
            </a:pPr>
            <a:r>
              <a:rPr lang="en-US" dirty="0">
                <a:solidFill>
                  <a:schemeClr val="tx1"/>
                </a:solidFill>
              </a:rPr>
              <a:t>To begin on the next worksheet, click </a:t>
            </a:r>
            <a:r>
              <a:rPr lang="en-US" b="1" i="1" dirty="0" smtClean="0">
                <a:solidFill>
                  <a:srgbClr val="FF8021"/>
                </a:solidFill>
              </a:rPr>
              <a:t>Next</a:t>
            </a:r>
            <a:r>
              <a:rPr lang="en-US" dirty="0" smtClean="0">
                <a:solidFill>
                  <a:schemeClr val="tx1"/>
                </a:solidFill>
              </a:rPr>
              <a:t>.</a:t>
            </a:r>
            <a:endParaRPr lang="en-US" dirty="0">
              <a:solidFill>
                <a:schemeClr val="tx1"/>
              </a:solidFill>
            </a:endParaRPr>
          </a:p>
          <a:p>
            <a:endParaRPr lang="en-US" dirty="0"/>
          </a:p>
        </p:txBody>
      </p:sp>
      <p:pic>
        <p:nvPicPr>
          <p:cNvPr id="4" name="Picture 3" descr="image26.png"/>
          <p:cNvPicPr>
            <a:picLocks noChangeAspect="1"/>
          </p:cNvPicPr>
          <p:nvPr/>
        </p:nvPicPr>
        <p:blipFill rotWithShape="1">
          <a:blip r:embed="rId2">
            <a:extLst>
              <a:ext uri="{28A0092B-C50C-407E-A947-70E740481C1C}">
                <a14:useLocalDpi xmlns:a14="http://schemas.microsoft.com/office/drawing/2010/main" val="0"/>
              </a:ext>
            </a:extLst>
          </a:blip>
          <a:srcRect b="13056"/>
          <a:stretch/>
        </p:blipFill>
        <p:spPr>
          <a:xfrm>
            <a:off x="155609" y="2360163"/>
            <a:ext cx="8120846" cy="4042740"/>
          </a:xfrm>
          <a:prstGeom prst="rect">
            <a:avLst/>
          </a:prstGeom>
        </p:spPr>
      </p:pic>
      <p:sp>
        <p:nvSpPr>
          <p:cNvPr id="5" name="Rectangle 4"/>
          <p:cNvSpPr/>
          <p:nvPr/>
        </p:nvSpPr>
        <p:spPr>
          <a:xfrm>
            <a:off x="7081524" y="2669391"/>
            <a:ext cx="1024304" cy="248617"/>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794613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Step 5d</a:t>
            </a:r>
            <a:endParaRPr lang="en-US" dirty="0"/>
          </a:p>
        </p:txBody>
      </p:sp>
      <p:sp>
        <p:nvSpPr>
          <p:cNvPr id="5" name="Text Placeholder 4"/>
          <p:cNvSpPr>
            <a:spLocks noGrp="1"/>
          </p:cNvSpPr>
          <p:nvPr>
            <p:ph type="body" idx="1"/>
          </p:nvPr>
        </p:nvSpPr>
        <p:spPr/>
        <p:txBody>
          <a:bodyPr/>
          <a:lstStyle/>
          <a:p>
            <a:r>
              <a:rPr lang="en-US" dirty="0" smtClean="0"/>
              <a:t>Operating Expenses (Fuel or Oil) Worksheet</a:t>
            </a:r>
            <a:endParaRPr lang="en-US" dirty="0"/>
          </a:p>
        </p:txBody>
      </p:sp>
    </p:spTree>
    <p:extLst>
      <p:ext uri="{BB962C8B-B14F-4D97-AF65-F5344CB8AC3E}">
        <p14:creationId xmlns:p14="http://schemas.microsoft.com/office/powerpoint/2010/main" val="3466447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During the Walkthrough – INFORMAL</a:t>
            </a:r>
            <a:endParaRPr lang="en-US" dirty="0"/>
          </a:p>
        </p:txBody>
      </p:sp>
      <p:sp>
        <p:nvSpPr>
          <p:cNvPr id="3" name="Content Placeholder 2"/>
          <p:cNvSpPr>
            <a:spLocks noGrp="1"/>
          </p:cNvSpPr>
          <p:nvPr>
            <p:ph idx="1"/>
          </p:nvPr>
        </p:nvSpPr>
        <p:spPr/>
        <p:txBody>
          <a:bodyPr/>
          <a:lstStyle/>
          <a:p>
            <a:r>
              <a:rPr lang="en-US" dirty="0" smtClean="0"/>
              <a:t>Feel free to:</a:t>
            </a:r>
          </a:p>
          <a:p>
            <a:pPr lvl="1"/>
            <a:r>
              <a:rPr lang="en-US" dirty="0" smtClean="0"/>
              <a:t>Ask Questions</a:t>
            </a:r>
          </a:p>
          <a:p>
            <a:pPr lvl="1"/>
            <a:r>
              <a:rPr lang="en-US" dirty="0" smtClean="0"/>
              <a:t>Ask “Why did you do it this way? or Why did this change?</a:t>
            </a:r>
          </a:p>
          <a:p>
            <a:pPr lvl="1"/>
            <a:r>
              <a:rPr lang="en-US" dirty="0" smtClean="0"/>
              <a:t>Tell us if something does NOT make sense…</a:t>
            </a:r>
          </a:p>
          <a:p>
            <a:pPr lvl="1"/>
            <a:r>
              <a:rPr lang="en-US" dirty="0" smtClean="0"/>
              <a:t>Tell us if you like a new feature or option for future consideration…</a:t>
            </a:r>
          </a:p>
          <a:p>
            <a:pPr lvl="1"/>
            <a:r>
              <a:rPr lang="en-US" dirty="0" smtClean="0"/>
              <a:t>Tell us if you have an idea for reporting that would be helpful to you…</a:t>
            </a:r>
          </a:p>
          <a:p>
            <a:pPr lvl="1"/>
            <a:r>
              <a:rPr lang="en-US" dirty="0" smtClean="0"/>
              <a:t>Tell us if something you feel is an improvement…</a:t>
            </a:r>
          </a:p>
          <a:p>
            <a:pPr lvl="1"/>
            <a:endParaRPr lang="en-US" dirty="0"/>
          </a:p>
          <a:p>
            <a:pPr lvl="1"/>
            <a:endParaRPr lang="en-US" dirty="0" smtClean="0"/>
          </a:p>
          <a:p>
            <a:r>
              <a:rPr lang="en-US" dirty="0" smtClean="0"/>
              <a:t>Above all, be:</a:t>
            </a:r>
          </a:p>
          <a:p>
            <a:pPr lvl="1"/>
            <a:r>
              <a:rPr lang="en-US" dirty="0" smtClean="0"/>
              <a:t>Honest</a:t>
            </a:r>
          </a:p>
          <a:p>
            <a:pPr lvl="1"/>
            <a:r>
              <a:rPr lang="en-US" dirty="0" smtClean="0"/>
              <a:t>Open</a:t>
            </a:r>
          </a:p>
          <a:p>
            <a:pPr lvl="1"/>
            <a:r>
              <a:rPr lang="en-US" dirty="0" smtClean="0"/>
              <a:t>Sincere</a:t>
            </a:r>
          </a:p>
          <a:p>
            <a:pPr marL="274320" lvl="1" indent="0">
              <a:buNone/>
            </a:pPr>
            <a:r>
              <a:rPr lang="en-US" dirty="0" smtClean="0"/>
              <a:t/>
            </a:r>
            <a:br>
              <a:rPr lang="en-US" dirty="0" smtClean="0"/>
            </a:br>
            <a:endParaRPr lang="en-US" dirty="0"/>
          </a:p>
          <a:p>
            <a:r>
              <a:rPr lang="en-US" b="1" dirty="0" smtClean="0"/>
              <a:t>THE GOAL OF THE SYSTEM IS TO BE USEFUL, HELPFUL, AND PRACTICAL</a:t>
            </a:r>
          </a:p>
        </p:txBody>
      </p:sp>
      <p:pic>
        <p:nvPicPr>
          <p:cNvPr id="4098" name="Picture 2" descr="http://i1082.photobucket.com/albums/j370/oneh2obabe3/2012%20lolpigsnpups/funny-dog-pictures-happy-o-meter-is-fu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5787" y="3293918"/>
            <a:ext cx="2569069" cy="21734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73919964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Step 5d: Operating Expenses: Fuel or Oil Worksheet</a:t>
            </a:r>
            <a:endParaRPr lang="en-US" sz="2400" dirty="0"/>
          </a:p>
        </p:txBody>
      </p:sp>
      <p:sp>
        <p:nvSpPr>
          <p:cNvPr id="3" name="Content Placeholder 2"/>
          <p:cNvSpPr>
            <a:spLocks noGrp="1"/>
          </p:cNvSpPr>
          <p:nvPr>
            <p:ph idx="1"/>
          </p:nvPr>
        </p:nvSpPr>
        <p:spPr/>
        <p:txBody>
          <a:bodyPr>
            <a:normAutofit/>
          </a:bodyPr>
          <a:lstStyle/>
          <a:p>
            <a:pPr>
              <a:buClrTx/>
            </a:pPr>
            <a:r>
              <a:rPr lang="en-US" dirty="0">
                <a:solidFill>
                  <a:schemeClr val="tx1"/>
                </a:solidFill>
              </a:rPr>
              <a:t>To begin entering data, click the first empty cell to enter a date in the </a:t>
            </a:r>
            <a:r>
              <a:rPr lang="en-US" b="1" i="1" dirty="0" smtClean="0">
                <a:solidFill>
                  <a:schemeClr val="accent5"/>
                </a:solidFill>
              </a:rPr>
              <a:t>Date</a:t>
            </a:r>
            <a:r>
              <a:rPr lang="en-US" dirty="0" smtClean="0">
                <a:solidFill>
                  <a:schemeClr val="tx1"/>
                </a:solidFill>
              </a:rPr>
              <a:t> </a:t>
            </a:r>
            <a:r>
              <a:rPr lang="en-US" dirty="0">
                <a:solidFill>
                  <a:schemeClr val="tx1"/>
                </a:solidFill>
              </a:rPr>
              <a:t>column</a:t>
            </a:r>
            <a:r>
              <a:rPr lang="en-US" dirty="0" smtClean="0">
                <a:solidFill>
                  <a:schemeClr val="tx1"/>
                </a:solidFill>
              </a:rPr>
              <a:t>.</a:t>
            </a:r>
            <a:endParaRPr lang="en-US" dirty="0">
              <a:solidFill>
                <a:schemeClr val="tx1"/>
              </a:solidFill>
            </a:endParaRPr>
          </a:p>
        </p:txBody>
      </p:sp>
      <p:pic>
        <p:nvPicPr>
          <p:cNvPr id="4" name="Picture 3" descr="image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00" y="1824004"/>
            <a:ext cx="8242300" cy="4691096"/>
          </a:xfrm>
          <a:prstGeom prst="rect">
            <a:avLst/>
          </a:prstGeom>
        </p:spPr>
      </p:pic>
      <p:pic>
        <p:nvPicPr>
          <p:cNvPr id="7" name="Picture 6" descr="image39.png"/>
          <p:cNvPicPr>
            <a:picLocks noChangeAspect="1"/>
          </p:cNvPicPr>
          <p:nvPr/>
        </p:nvPicPr>
        <p:blipFill rotWithShape="1">
          <a:blip r:embed="rId3">
            <a:extLst>
              <a:ext uri="{28A0092B-C50C-407E-A947-70E740481C1C}">
                <a14:useLocalDpi xmlns:a14="http://schemas.microsoft.com/office/drawing/2010/main" val="0"/>
              </a:ext>
            </a:extLst>
          </a:blip>
          <a:srcRect b="7617"/>
          <a:stretch/>
        </p:blipFill>
        <p:spPr>
          <a:xfrm>
            <a:off x="1425304" y="2683703"/>
            <a:ext cx="2093343" cy="1959267"/>
          </a:xfrm>
          <a:prstGeom prst="rect">
            <a:avLst/>
          </a:prstGeom>
        </p:spPr>
      </p:pic>
    </p:spTree>
    <p:extLst>
      <p:ext uri="{BB962C8B-B14F-4D97-AF65-F5344CB8AC3E}">
        <p14:creationId xmlns:p14="http://schemas.microsoft.com/office/powerpoint/2010/main" val="380922844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5d: Operating Expenses: Fuel or Oil </a:t>
            </a:r>
            <a:r>
              <a:rPr lang="en-US" sz="2400" dirty="0" smtClean="0"/>
              <a:t>Worksheet</a:t>
            </a:r>
            <a:endParaRPr lang="en-US" sz="2400" dirty="0"/>
          </a:p>
        </p:txBody>
      </p:sp>
      <p:sp>
        <p:nvSpPr>
          <p:cNvPr id="3" name="Content Placeholder 2"/>
          <p:cNvSpPr>
            <a:spLocks noGrp="1"/>
          </p:cNvSpPr>
          <p:nvPr>
            <p:ph idx="1"/>
          </p:nvPr>
        </p:nvSpPr>
        <p:spPr/>
        <p:txBody>
          <a:bodyPr>
            <a:normAutofit/>
          </a:bodyPr>
          <a:lstStyle/>
          <a:p>
            <a:pPr>
              <a:buClrTx/>
            </a:pPr>
            <a:r>
              <a:rPr lang="en-US" dirty="0" smtClean="0">
                <a:solidFill>
                  <a:schemeClr val="tx1"/>
                </a:solidFill>
              </a:rPr>
              <a:t>Next</a:t>
            </a:r>
            <a:r>
              <a:rPr lang="en-US" dirty="0">
                <a:solidFill>
                  <a:schemeClr val="tx1"/>
                </a:solidFill>
              </a:rPr>
              <a:t>, select fuel or oil from the dropdown menu in the </a:t>
            </a:r>
            <a:r>
              <a:rPr lang="en-US" b="1" i="1" dirty="0" smtClean="0">
                <a:solidFill>
                  <a:srgbClr val="FF8021"/>
                </a:solidFill>
              </a:rPr>
              <a:t>Fuel</a:t>
            </a:r>
            <a:r>
              <a:rPr lang="en-US" b="1" i="1" dirty="0">
                <a:solidFill>
                  <a:srgbClr val="FF8021"/>
                </a:solidFill>
              </a:rPr>
              <a:t>/</a:t>
            </a:r>
            <a:r>
              <a:rPr lang="en-US" b="1" i="1" dirty="0" smtClean="0">
                <a:solidFill>
                  <a:srgbClr val="FF8021"/>
                </a:solidFill>
              </a:rPr>
              <a:t>Oil</a:t>
            </a:r>
            <a:r>
              <a:rPr lang="en-US" dirty="0" smtClean="0">
                <a:solidFill>
                  <a:schemeClr val="tx1"/>
                </a:solidFill>
              </a:rPr>
              <a:t> </a:t>
            </a:r>
            <a:r>
              <a:rPr lang="en-US" dirty="0">
                <a:solidFill>
                  <a:schemeClr val="tx1"/>
                </a:solidFill>
              </a:rPr>
              <a:t>column.</a:t>
            </a:r>
          </a:p>
          <a:p>
            <a:pPr>
              <a:buClrTx/>
            </a:pPr>
            <a:endParaRPr lang="en-US" dirty="0">
              <a:solidFill>
                <a:schemeClr val="tx1"/>
              </a:solidFill>
            </a:endParaRPr>
          </a:p>
          <a:p>
            <a:endParaRPr lang="en-US" dirty="0"/>
          </a:p>
        </p:txBody>
      </p:sp>
      <p:pic>
        <p:nvPicPr>
          <p:cNvPr id="4" name="Picture 3" descr="image3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7368" y="2193008"/>
            <a:ext cx="5244432" cy="4664991"/>
          </a:xfrm>
          <a:prstGeom prst="rect">
            <a:avLst/>
          </a:prstGeom>
        </p:spPr>
      </p:pic>
    </p:spTree>
    <p:extLst>
      <p:ext uri="{BB962C8B-B14F-4D97-AF65-F5344CB8AC3E}">
        <p14:creationId xmlns:p14="http://schemas.microsoft.com/office/powerpoint/2010/main" val="8188582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5d: Operating Expenses: Fuel or Oil Worksheet</a:t>
            </a:r>
          </a:p>
        </p:txBody>
      </p:sp>
      <p:sp>
        <p:nvSpPr>
          <p:cNvPr id="3" name="Content Placeholder 2"/>
          <p:cNvSpPr>
            <a:spLocks noGrp="1"/>
          </p:cNvSpPr>
          <p:nvPr>
            <p:ph idx="1"/>
          </p:nvPr>
        </p:nvSpPr>
        <p:spPr/>
        <p:txBody>
          <a:bodyPr>
            <a:normAutofit/>
          </a:bodyPr>
          <a:lstStyle/>
          <a:p>
            <a:pPr>
              <a:buClrTx/>
            </a:pPr>
            <a:r>
              <a:rPr lang="en-US" dirty="0">
                <a:solidFill>
                  <a:schemeClr val="tx1"/>
                </a:solidFill>
              </a:rPr>
              <a:t>Select the correct vehicle type from the dropdown menu in the </a:t>
            </a:r>
            <a:r>
              <a:rPr lang="en-US" b="1" i="1" dirty="0" smtClean="0">
                <a:solidFill>
                  <a:srgbClr val="FF8021"/>
                </a:solidFill>
              </a:rPr>
              <a:t>Vehicle</a:t>
            </a:r>
            <a:r>
              <a:rPr lang="en-US" dirty="0" smtClean="0">
                <a:solidFill>
                  <a:schemeClr val="tx1"/>
                </a:solidFill>
              </a:rPr>
              <a:t> </a:t>
            </a:r>
            <a:r>
              <a:rPr lang="en-US" dirty="0">
                <a:solidFill>
                  <a:schemeClr val="tx1"/>
                </a:solidFill>
              </a:rPr>
              <a:t>column. </a:t>
            </a:r>
            <a:endParaRPr lang="en-US" dirty="0" smtClean="0">
              <a:solidFill>
                <a:schemeClr val="tx1"/>
              </a:solidFill>
            </a:endParaRPr>
          </a:p>
          <a:p>
            <a:pPr>
              <a:buClrTx/>
            </a:pPr>
            <a:r>
              <a:rPr lang="en-US" i="1" dirty="0" smtClean="0">
                <a:solidFill>
                  <a:schemeClr val="tx1"/>
                </a:solidFill>
              </a:rPr>
              <a:t>If </a:t>
            </a:r>
            <a:r>
              <a:rPr lang="en-US" i="1" dirty="0">
                <a:solidFill>
                  <a:schemeClr val="tx1"/>
                </a:solidFill>
              </a:rPr>
              <a:t>your vehicle is not listed in the dropdown menu, please email </a:t>
            </a:r>
            <a:r>
              <a:rPr lang="en-US" i="1" dirty="0" smtClean="0">
                <a:solidFill>
                  <a:schemeClr val="tx1"/>
                </a:solidFill>
              </a:rPr>
              <a:t>Kari Ruse, NDOR Transit Liaison Manager, at </a:t>
            </a:r>
            <a:r>
              <a:rPr lang="en-US" i="1" dirty="0" smtClean="0">
                <a:solidFill>
                  <a:schemeClr val="accent4">
                    <a:lumMod val="75000"/>
                  </a:schemeClr>
                </a:solidFill>
              </a:rPr>
              <a:t>kari.ruse@Nebraska.gov</a:t>
            </a:r>
            <a:r>
              <a:rPr lang="en-US" i="1" dirty="0" smtClean="0">
                <a:solidFill>
                  <a:schemeClr val="tx1"/>
                </a:solidFill>
              </a:rPr>
              <a:t>.  </a:t>
            </a:r>
            <a:endParaRPr lang="en-US" i="1" dirty="0">
              <a:solidFill>
                <a:schemeClr val="tx1"/>
              </a:solidFill>
            </a:endParaRPr>
          </a:p>
          <a:p>
            <a:endParaRPr lang="en-US" dirty="0"/>
          </a:p>
        </p:txBody>
      </p:sp>
      <p:pic>
        <p:nvPicPr>
          <p:cNvPr id="4" name="Picture 3" descr="image38.png"/>
          <p:cNvPicPr>
            <a:picLocks noChangeAspect="1"/>
          </p:cNvPicPr>
          <p:nvPr/>
        </p:nvPicPr>
        <p:blipFill rotWithShape="1">
          <a:blip r:embed="rId2">
            <a:extLst>
              <a:ext uri="{28A0092B-C50C-407E-A947-70E740481C1C}">
                <a14:useLocalDpi xmlns:a14="http://schemas.microsoft.com/office/drawing/2010/main" val="0"/>
              </a:ext>
            </a:extLst>
          </a:blip>
          <a:srcRect b="31492"/>
          <a:stretch/>
        </p:blipFill>
        <p:spPr>
          <a:xfrm>
            <a:off x="588211" y="2941721"/>
            <a:ext cx="7442200" cy="3140911"/>
          </a:xfrm>
          <a:prstGeom prst="rect">
            <a:avLst/>
          </a:prstGeom>
        </p:spPr>
      </p:pic>
    </p:spTree>
    <p:extLst>
      <p:ext uri="{BB962C8B-B14F-4D97-AF65-F5344CB8AC3E}">
        <p14:creationId xmlns:p14="http://schemas.microsoft.com/office/powerpoint/2010/main" val="7106730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5d: Operating Expenses: Fuel or Oil Worksheet</a:t>
            </a:r>
          </a:p>
        </p:txBody>
      </p:sp>
      <p:sp>
        <p:nvSpPr>
          <p:cNvPr id="3" name="Content Placeholder 2"/>
          <p:cNvSpPr>
            <a:spLocks noGrp="1"/>
          </p:cNvSpPr>
          <p:nvPr>
            <p:ph idx="1"/>
          </p:nvPr>
        </p:nvSpPr>
        <p:spPr/>
        <p:txBody>
          <a:bodyPr>
            <a:normAutofit/>
          </a:bodyPr>
          <a:lstStyle/>
          <a:p>
            <a:pPr>
              <a:buClrTx/>
            </a:pPr>
            <a:r>
              <a:rPr lang="en-US" dirty="0">
                <a:solidFill>
                  <a:schemeClr val="tx1"/>
                </a:solidFill>
              </a:rPr>
              <a:t>Next, enter the correct odometer reading into the </a:t>
            </a:r>
            <a:r>
              <a:rPr lang="en-US" b="1" i="1" dirty="0" smtClean="0">
                <a:solidFill>
                  <a:srgbClr val="FF8021"/>
                </a:solidFill>
              </a:rPr>
              <a:t>Odometer EOM</a:t>
            </a:r>
            <a:r>
              <a:rPr lang="en-US" dirty="0" smtClean="0">
                <a:solidFill>
                  <a:schemeClr val="tx1"/>
                </a:solidFill>
              </a:rPr>
              <a:t> </a:t>
            </a:r>
            <a:r>
              <a:rPr lang="en-US" dirty="0">
                <a:solidFill>
                  <a:schemeClr val="tx1"/>
                </a:solidFill>
              </a:rPr>
              <a:t>column.</a:t>
            </a:r>
          </a:p>
          <a:p>
            <a:endParaRPr lang="en-US" dirty="0"/>
          </a:p>
        </p:txBody>
      </p:sp>
      <p:pic>
        <p:nvPicPr>
          <p:cNvPr id="5" name="Picture 4" descr="image40.png"/>
          <p:cNvPicPr>
            <a:picLocks noChangeAspect="1"/>
          </p:cNvPicPr>
          <p:nvPr/>
        </p:nvPicPr>
        <p:blipFill rotWithShape="1">
          <a:blip r:embed="rId2">
            <a:extLst>
              <a:ext uri="{28A0092B-C50C-407E-A947-70E740481C1C}">
                <a14:useLocalDpi xmlns:a14="http://schemas.microsoft.com/office/drawing/2010/main" val="0"/>
              </a:ext>
            </a:extLst>
          </a:blip>
          <a:srcRect l="22369" b="17098"/>
          <a:stretch/>
        </p:blipFill>
        <p:spPr>
          <a:xfrm>
            <a:off x="655051" y="1974364"/>
            <a:ext cx="7098632" cy="4148369"/>
          </a:xfrm>
          <a:prstGeom prst="rect">
            <a:avLst/>
          </a:prstGeom>
        </p:spPr>
      </p:pic>
      <p:sp>
        <p:nvSpPr>
          <p:cNvPr id="6" name="Rectangle 5"/>
          <p:cNvSpPr/>
          <p:nvPr/>
        </p:nvSpPr>
        <p:spPr>
          <a:xfrm>
            <a:off x="2629282" y="3483759"/>
            <a:ext cx="1301034" cy="357443"/>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939008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5d: Operating Expenses: Fuel or Oil Worksheet</a:t>
            </a:r>
          </a:p>
        </p:txBody>
      </p:sp>
      <p:sp>
        <p:nvSpPr>
          <p:cNvPr id="3" name="Content Placeholder 2"/>
          <p:cNvSpPr>
            <a:spLocks noGrp="1"/>
          </p:cNvSpPr>
          <p:nvPr>
            <p:ph idx="1"/>
          </p:nvPr>
        </p:nvSpPr>
        <p:spPr/>
        <p:txBody>
          <a:bodyPr/>
          <a:lstStyle/>
          <a:p>
            <a:pPr>
              <a:buClrTx/>
            </a:pPr>
            <a:r>
              <a:rPr lang="en-US" dirty="0">
                <a:solidFill>
                  <a:schemeClr val="tx1"/>
                </a:solidFill>
              </a:rPr>
              <a:t>Enter the correct cost into the </a:t>
            </a:r>
            <a:r>
              <a:rPr lang="en-US" b="1" i="1" dirty="0" smtClean="0">
                <a:solidFill>
                  <a:srgbClr val="FF8021"/>
                </a:solidFill>
              </a:rPr>
              <a:t>Cost</a:t>
            </a:r>
            <a:r>
              <a:rPr lang="en-US" dirty="0" smtClean="0">
                <a:solidFill>
                  <a:schemeClr val="tx1"/>
                </a:solidFill>
              </a:rPr>
              <a:t> </a:t>
            </a:r>
            <a:r>
              <a:rPr lang="en-US" dirty="0">
                <a:solidFill>
                  <a:schemeClr val="tx1"/>
                </a:solidFill>
              </a:rPr>
              <a:t>column.</a:t>
            </a:r>
          </a:p>
          <a:p>
            <a:endParaRPr lang="en-US" dirty="0"/>
          </a:p>
        </p:txBody>
      </p:sp>
      <p:pic>
        <p:nvPicPr>
          <p:cNvPr id="4" name="Picture 3" descr="image40.png"/>
          <p:cNvPicPr>
            <a:picLocks noChangeAspect="1"/>
          </p:cNvPicPr>
          <p:nvPr/>
        </p:nvPicPr>
        <p:blipFill rotWithShape="1">
          <a:blip r:embed="rId2">
            <a:extLst>
              <a:ext uri="{28A0092B-C50C-407E-A947-70E740481C1C}">
                <a14:useLocalDpi xmlns:a14="http://schemas.microsoft.com/office/drawing/2010/main" val="0"/>
              </a:ext>
            </a:extLst>
          </a:blip>
          <a:srcRect l="22369" b="17098"/>
          <a:stretch/>
        </p:blipFill>
        <p:spPr>
          <a:xfrm>
            <a:off x="655051" y="1974364"/>
            <a:ext cx="7098632" cy="4148369"/>
          </a:xfrm>
          <a:prstGeom prst="rect">
            <a:avLst/>
          </a:prstGeom>
        </p:spPr>
      </p:pic>
      <p:sp>
        <p:nvSpPr>
          <p:cNvPr id="5" name="Rectangle 4"/>
          <p:cNvSpPr/>
          <p:nvPr/>
        </p:nvSpPr>
        <p:spPr>
          <a:xfrm>
            <a:off x="3912610" y="3497127"/>
            <a:ext cx="1301034" cy="357443"/>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778009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5d: Operating Expenses: Fuel or Oil Worksheet</a:t>
            </a:r>
          </a:p>
        </p:txBody>
      </p:sp>
      <p:sp>
        <p:nvSpPr>
          <p:cNvPr id="3" name="Content Placeholder 2"/>
          <p:cNvSpPr>
            <a:spLocks noGrp="1"/>
          </p:cNvSpPr>
          <p:nvPr>
            <p:ph idx="1"/>
          </p:nvPr>
        </p:nvSpPr>
        <p:spPr/>
        <p:txBody>
          <a:bodyPr/>
          <a:lstStyle/>
          <a:p>
            <a:pPr>
              <a:buClrTx/>
            </a:pPr>
            <a:r>
              <a:rPr lang="en-US" dirty="0">
                <a:solidFill>
                  <a:schemeClr val="tx1"/>
                </a:solidFill>
              </a:rPr>
              <a:t>Enter the number of gallons into the </a:t>
            </a:r>
            <a:r>
              <a:rPr lang="en-US" b="1" i="1" dirty="0" smtClean="0">
                <a:solidFill>
                  <a:srgbClr val="FF8021"/>
                </a:solidFill>
              </a:rPr>
              <a:t>Gallons</a:t>
            </a:r>
            <a:r>
              <a:rPr lang="en-US" dirty="0" smtClean="0">
                <a:solidFill>
                  <a:schemeClr val="tx1"/>
                </a:solidFill>
              </a:rPr>
              <a:t> </a:t>
            </a:r>
            <a:r>
              <a:rPr lang="en-US" dirty="0">
                <a:solidFill>
                  <a:schemeClr val="tx1"/>
                </a:solidFill>
              </a:rPr>
              <a:t>column</a:t>
            </a:r>
            <a:r>
              <a:rPr lang="en-US" dirty="0" smtClean="0">
                <a:solidFill>
                  <a:schemeClr val="tx1"/>
                </a:solidFill>
              </a:rPr>
              <a:t>.</a:t>
            </a:r>
            <a:endParaRPr lang="en-US" dirty="0">
              <a:solidFill>
                <a:schemeClr val="tx1"/>
              </a:solidFill>
            </a:endParaRPr>
          </a:p>
        </p:txBody>
      </p:sp>
      <p:pic>
        <p:nvPicPr>
          <p:cNvPr id="4" name="Picture 3" descr="image40.png"/>
          <p:cNvPicPr>
            <a:picLocks noChangeAspect="1"/>
          </p:cNvPicPr>
          <p:nvPr/>
        </p:nvPicPr>
        <p:blipFill rotWithShape="1">
          <a:blip r:embed="rId2">
            <a:extLst>
              <a:ext uri="{28A0092B-C50C-407E-A947-70E740481C1C}">
                <a14:useLocalDpi xmlns:a14="http://schemas.microsoft.com/office/drawing/2010/main" val="0"/>
              </a:ext>
            </a:extLst>
          </a:blip>
          <a:srcRect l="22369" b="17098"/>
          <a:stretch/>
        </p:blipFill>
        <p:spPr>
          <a:xfrm>
            <a:off x="655051" y="1974364"/>
            <a:ext cx="7098632" cy="4148369"/>
          </a:xfrm>
          <a:prstGeom prst="rect">
            <a:avLst/>
          </a:prstGeom>
        </p:spPr>
      </p:pic>
      <p:sp>
        <p:nvSpPr>
          <p:cNvPr id="5" name="Rectangle 4"/>
          <p:cNvSpPr/>
          <p:nvPr/>
        </p:nvSpPr>
        <p:spPr>
          <a:xfrm>
            <a:off x="5182651" y="3483759"/>
            <a:ext cx="1301034" cy="357443"/>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171223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5d: Operating Expenses: Fuel or Oil Worksheet</a:t>
            </a:r>
          </a:p>
        </p:txBody>
      </p:sp>
      <p:sp>
        <p:nvSpPr>
          <p:cNvPr id="3" name="Content Placeholder 2"/>
          <p:cNvSpPr>
            <a:spLocks noGrp="1"/>
          </p:cNvSpPr>
          <p:nvPr>
            <p:ph idx="1"/>
          </p:nvPr>
        </p:nvSpPr>
        <p:spPr/>
        <p:txBody>
          <a:bodyPr/>
          <a:lstStyle/>
          <a:p>
            <a:pPr>
              <a:buClrTx/>
            </a:pPr>
            <a:r>
              <a:rPr lang="en-US" dirty="0">
                <a:solidFill>
                  <a:schemeClr val="tx1"/>
                </a:solidFill>
              </a:rPr>
              <a:t>Next, enter a description into the </a:t>
            </a:r>
            <a:r>
              <a:rPr lang="en-US" b="1" i="1" dirty="0" smtClean="0">
                <a:solidFill>
                  <a:srgbClr val="FF8021"/>
                </a:solidFill>
              </a:rPr>
              <a:t>Description</a:t>
            </a:r>
            <a:r>
              <a:rPr lang="en-US" dirty="0" smtClean="0">
                <a:solidFill>
                  <a:schemeClr val="tx1"/>
                </a:solidFill>
              </a:rPr>
              <a:t> </a:t>
            </a:r>
            <a:r>
              <a:rPr lang="en-US" dirty="0">
                <a:solidFill>
                  <a:schemeClr val="tx1"/>
                </a:solidFill>
              </a:rPr>
              <a:t>column.</a:t>
            </a:r>
          </a:p>
          <a:p>
            <a:endParaRPr lang="en-US" dirty="0"/>
          </a:p>
          <a:p>
            <a:endParaRPr lang="en-US" dirty="0"/>
          </a:p>
        </p:txBody>
      </p:sp>
      <p:pic>
        <p:nvPicPr>
          <p:cNvPr id="4" name="Picture 3" descr="image40.png"/>
          <p:cNvPicPr>
            <a:picLocks noChangeAspect="1"/>
          </p:cNvPicPr>
          <p:nvPr/>
        </p:nvPicPr>
        <p:blipFill rotWithShape="1">
          <a:blip r:embed="rId2">
            <a:extLst>
              <a:ext uri="{28A0092B-C50C-407E-A947-70E740481C1C}">
                <a14:useLocalDpi xmlns:a14="http://schemas.microsoft.com/office/drawing/2010/main" val="0"/>
              </a:ext>
            </a:extLst>
          </a:blip>
          <a:srcRect l="22369" b="17098"/>
          <a:stretch/>
        </p:blipFill>
        <p:spPr>
          <a:xfrm>
            <a:off x="655051" y="1974364"/>
            <a:ext cx="7098632" cy="4148369"/>
          </a:xfrm>
          <a:prstGeom prst="rect">
            <a:avLst/>
          </a:prstGeom>
        </p:spPr>
      </p:pic>
      <p:sp>
        <p:nvSpPr>
          <p:cNvPr id="5" name="Rectangle 4"/>
          <p:cNvSpPr/>
          <p:nvPr/>
        </p:nvSpPr>
        <p:spPr>
          <a:xfrm>
            <a:off x="6452650" y="3483759"/>
            <a:ext cx="1301034" cy="357443"/>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07889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5d: Operating Expenses: Fuel or Oil Worksheet</a:t>
            </a:r>
          </a:p>
        </p:txBody>
      </p:sp>
      <p:sp>
        <p:nvSpPr>
          <p:cNvPr id="3" name="Content Placeholder 2"/>
          <p:cNvSpPr>
            <a:spLocks noGrp="1"/>
          </p:cNvSpPr>
          <p:nvPr>
            <p:ph idx="1"/>
          </p:nvPr>
        </p:nvSpPr>
        <p:spPr/>
        <p:txBody>
          <a:bodyPr/>
          <a:lstStyle/>
          <a:p>
            <a:pPr>
              <a:buClrTx/>
            </a:pPr>
            <a:r>
              <a:rPr lang="en-US" dirty="0">
                <a:solidFill>
                  <a:schemeClr val="tx1"/>
                </a:solidFill>
              </a:rPr>
              <a:t>Finally, drag-and-drop any supporting documents into the </a:t>
            </a:r>
            <a:r>
              <a:rPr lang="en-US" b="1" i="1" dirty="0" smtClean="0">
                <a:solidFill>
                  <a:srgbClr val="FF8021"/>
                </a:solidFill>
              </a:rPr>
              <a:t>Drop </a:t>
            </a:r>
            <a:r>
              <a:rPr lang="en-US" b="1" i="1" dirty="0">
                <a:solidFill>
                  <a:srgbClr val="FF8021"/>
                </a:solidFill>
              </a:rPr>
              <a:t>Files to </a:t>
            </a:r>
            <a:r>
              <a:rPr lang="en-US" b="1" i="1" dirty="0" smtClean="0">
                <a:solidFill>
                  <a:srgbClr val="FF8021"/>
                </a:solidFill>
              </a:rPr>
              <a:t>Upload</a:t>
            </a:r>
            <a:r>
              <a:rPr lang="en-US" dirty="0" smtClean="0">
                <a:solidFill>
                  <a:schemeClr val="tx1"/>
                </a:solidFill>
              </a:rPr>
              <a:t> </a:t>
            </a:r>
            <a:r>
              <a:rPr lang="en-US" dirty="0">
                <a:solidFill>
                  <a:schemeClr val="tx1"/>
                </a:solidFill>
              </a:rPr>
              <a:t>box, or, simply click on the box to select the correct file to upload. Wait until the first file has finished uploading before adding additional files. Files have finished uploading when you see the green check mark. To remove a file once you have uploaded it, simply click </a:t>
            </a:r>
            <a:r>
              <a:rPr lang="en-US" b="1" i="1" dirty="0" smtClean="0">
                <a:solidFill>
                  <a:srgbClr val="FF8021"/>
                </a:solidFill>
              </a:rPr>
              <a:t>Remove</a:t>
            </a:r>
            <a:r>
              <a:rPr lang="en-US" dirty="0">
                <a:solidFill>
                  <a:schemeClr val="tx1"/>
                </a:solidFill>
              </a:rPr>
              <a:t>.</a:t>
            </a:r>
          </a:p>
          <a:p>
            <a:endParaRPr lang="en-US" dirty="0"/>
          </a:p>
        </p:txBody>
      </p:sp>
      <p:grpSp>
        <p:nvGrpSpPr>
          <p:cNvPr id="8" name="Group 7"/>
          <p:cNvGrpSpPr/>
          <p:nvPr/>
        </p:nvGrpSpPr>
        <p:grpSpPr>
          <a:xfrm>
            <a:off x="93576" y="2870495"/>
            <a:ext cx="8168105" cy="3818106"/>
            <a:chOff x="93576" y="2870495"/>
            <a:chExt cx="8168105" cy="3818106"/>
          </a:xfrm>
        </p:grpSpPr>
        <p:pic>
          <p:nvPicPr>
            <p:cNvPr id="5" name="Picture 4" descr="image3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76" y="2914316"/>
              <a:ext cx="5651216" cy="3126770"/>
            </a:xfrm>
            <a:prstGeom prst="rect">
              <a:avLst/>
            </a:prstGeom>
          </p:spPr>
        </p:pic>
        <p:pic>
          <p:nvPicPr>
            <p:cNvPr id="6" name="Picture 5" descr="image32.png"/>
            <p:cNvPicPr>
              <a:picLocks noChangeAspect="1"/>
            </p:cNvPicPr>
            <p:nvPr/>
          </p:nvPicPr>
          <p:blipFill rotWithShape="1">
            <a:blip r:embed="rId3">
              <a:extLst>
                <a:ext uri="{28A0092B-C50C-407E-A947-70E740481C1C}">
                  <a14:useLocalDpi xmlns:a14="http://schemas.microsoft.com/office/drawing/2010/main" val="0"/>
                </a:ext>
              </a:extLst>
            </a:blip>
            <a:srcRect r="71920"/>
            <a:stretch/>
          </p:blipFill>
          <p:spPr>
            <a:xfrm>
              <a:off x="5711520" y="2870495"/>
              <a:ext cx="2550161" cy="3818106"/>
            </a:xfrm>
            <a:prstGeom prst="rect">
              <a:avLst/>
            </a:prstGeom>
          </p:spPr>
        </p:pic>
        <p:sp>
          <p:nvSpPr>
            <p:cNvPr id="7" name="Rectangle 6"/>
            <p:cNvSpPr/>
            <p:nvPr/>
          </p:nvSpPr>
          <p:spPr>
            <a:xfrm>
              <a:off x="6814337" y="3354275"/>
              <a:ext cx="523184" cy="477773"/>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05376761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5d: Operating Expenses: Fuel or Oil Worksheet</a:t>
            </a:r>
          </a:p>
        </p:txBody>
      </p:sp>
      <p:sp>
        <p:nvSpPr>
          <p:cNvPr id="3" name="Content Placeholder 2"/>
          <p:cNvSpPr>
            <a:spLocks noGrp="1"/>
          </p:cNvSpPr>
          <p:nvPr>
            <p:ph idx="1"/>
          </p:nvPr>
        </p:nvSpPr>
        <p:spPr/>
        <p:txBody>
          <a:bodyPr/>
          <a:lstStyle/>
          <a:p>
            <a:pPr>
              <a:buClrTx/>
            </a:pPr>
            <a:r>
              <a:rPr lang="en-US" dirty="0">
                <a:solidFill>
                  <a:schemeClr val="tx1"/>
                </a:solidFill>
              </a:rPr>
              <a:t>Begin your next entry in the 2</a:t>
            </a:r>
            <a:r>
              <a:rPr lang="en-US" baseline="30000" dirty="0">
                <a:solidFill>
                  <a:schemeClr val="tx1"/>
                </a:solidFill>
              </a:rPr>
              <a:t>nd</a:t>
            </a:r>
            <a:r>
              <a:rPr lang="en-US" dirty="0">
                <a:solidFill>
                  <a:schemeClr val="tx1"/>
                </a:solidFill>
              </a:rPr>
              <a:t> row. Continue working until you have entered all of your data. If you need more rows, click </a:t>
            </a:r>
            <a:r>
              <a:rPr lang="en-US" b="1" i="1" dirty="0" smtClean="0">
                <a:solidFill>
                  <a:srgbClr val="FF8021"/>
                </a:solidFill>
              </a:rPr>
              <a:t>Add </a:t>
            </a:r>
            <a:r>
              <a:rPr lang="en-US" b="1" i="1" dirty="0">
                <a:solidFill>
                  <a:srgbClr val="FF8021"/>
                </a:solidFill>
              </a:rPr>
              <a:t>10 Rows</a:t>
            </a:r>
            <a:r>
              <a:rPr lang="en-US" dirty="0" smtClean="0">
                <a:solidFill>
                  <a:schemeClr val="tx1"/>
                </a:solidFill>
              </a:rPr>
              <a:t>.</a:t>
            </a:r>
            <a:endParaRPr lang="en-US" dirty="0">
              <a:solidFill>
                <a:schemeClr val="tx1"/>
              </a:solidFill>
            </a:endParaRPr>
          </a:p>
          <a:p>
            <a:endParaRPr lang="en-US" dirty="0"/>
          </a:p>
        </p:txBody>
      </p:sp>
      <p:pic>
        <p:nvPicPr>
          <p:cNvPr id="4" name="Picture 3" descr="image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579" y="2227017"/>
            <a:ext cx="7660105" cy="4191904"/>
          </a:xfrm>
          <a:prstGeom prst="rect">
            <a:avLst/>
          </a:prstGeom>
        </p:spPr>
      </p:pic>
      <p:sp>
        <p:nvSpPr>
          <p:cNvPr id="5" name="Rectangle 4"/>
          <p:cNvSpPr/>
          <p:nvPr/>
        </p:nvSpPr>
        <p:spPr>
          <a:xfrm>
            <a:off x="618845" y="3811502"/>
            <a:ext cx="888768" cy="277080"/>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036370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5d: Operating Expenses: Fuel or Oil Worksheet</a:t>
            </a:r>
          </a:p>
        </p:txBody>
      </p:sp>
      <p:sp>
        <p:nvSpPr>
          <p:cNvPr id="3" name="Content Placeholder 2"/>
          <p:cNvSpPr>
            <a:spLocks noGrp="1"/>
          </p:cNvSpPr>
          <p:nvPr>
            <p:ph idx="1"/>
          </p:nvPr>
        </p:nvSpPr>
        <p:spPr/>
        <p:txBody>
          <a:bodyPr/>
          <a:lstStyle/>
          <a:p>
            <a:pPr>
              <a:buClrTx/>
            </a:pPr>
            <a:r>
              <a:rPr lang="en-US" b="1" i="1" dirty="0">
                <a:solidFill>
                  <a:schemeClr val="accent6"/>
                </a:solidFill>
              </a:rPr>
              <a:t>Remember to save your work before moving onto the next worksheet!</a:t>
            </a:r>
          </a:p>
          <a:p>
            <a:pPr>
              <a:buClrTx/>
            </a:pPr>
            <a:r>
              <a:rPr lang="en-US" dirty="0">
                <a:solidFill>
                  <a:schemeClr val="tx1"/>
                </a:solidFill>
              </a:rPr>
              <a:t>To begin on the next invoicing worksheet, click </a:t>
            </a:r>
            <a:r>
              <a:rPr lang="en-US" b="1" i="1" dirty="0" smtClean="0">
                <a:solidFill>
                  <a:srgbClr val="FF8021"/>
                </a:solidFill>
              </a:rPr>
              <a:t>Next</a:t>
            </a:r>
            <a:r>
              <a:rPr lang="en-US" dirty="0" smtClean="0">
                <a:solidFill>
                  <a:schemeClr val="tx1"/>
                </a:solidFill>
              </a:rPr>
              <a:t>.</a:t>
            </a:r>
            <a:endParaRPr lang="en-US" dirty="0">
              <a:solidFill>
                <a:schemeClr val="tx1"/>
              </a:solidFill>
            </a:endParaRPr>
          </a:p>
          <a:p>
            <a:endParaRPr lang="en-US" dirty="0"/>
          </a:p>
        </p:txBody>
      </p:sp>
      <p:pic>
        <p:nvPicPr>
          <p:cNvPr id="5" name="Picture 4" descr="image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579" y="2227017"/>
            <a:ext cx="7660105" cy="4191904"/>
          </a:xfrm>
          <a:prstGeom prst="rect">
            <a:avLst/>
          </a:prstGeom>
        </p:spPr>
      </p:pic>
      <p:sp>
        <p:nvSpPr>
          <p:cNvPr id="6" name="Rectangle 5"/>
          <p:cNvSpPr/>
          <p:nvPr/>
        </p:nvSpPr>
        <p:spPr>
          <a:xfrm>
            <a:off x="6003645" y="2541502"/>
            <a:ext cx="888768" cy="277080"/>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57071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How to Use the New </a:t>
            </a:r>
            <a:r>
              <a:rPr lang="en-US" b="1" dirty="0" smtClean="0"/>
              <a:t>Invoice </a:t>
            </a:r>
            <a:r>
              <a:rPr lang="en-US" b="1" dirty="0"/>
              <a:t>System</a:t>
            </a:r>
            <a:endParaRPr lang="en-US" dirty="0"/>
          </a:p>
        </p:txBody>
      </p:sp>
      <p:sp>
        <p:nvSpPr>
          <p:cNvPr id="3" name="Content Placeholder 2"/>
          <p:cNvSpPr>
            <a:spLocks noGrp="1"/>
          </p:cNvSpPr>
          <p:nvPr>
            <p:ph idx="1"/>
          </p:nvPr>
        </p:nvSpPr>
        <p:spPr/>
        <p:txBody>
          <a:bodyPr>
            <a:normAutofit fontScale="85000" lnSpcReduction="20000"/>
          </a:bodyPr>
          <a:lstStyle/>
          <a:p>
            <a:pPr marL="0" indent="0">
              <a:lnSpc>
                <a:spcPct val="110000"/>
              </a:lnSpc>
              <a:buNone/>
            </a:pPr>
            <a:r>
              <a:rPr lang="en-US" dirty="0" smtClean="0">
                <a:solidFill>
                  <a:schemeClr val="tx1"/>
                </a:solidFill>
              </a:rPr>
              <a:t>Welcome </a:t>
            </a:r>
            <a:r>
              <a:rPr lang="en-US" dirty="0">
                <a:solidFill>
                  <a:schemeClr val="tx1"/>
                </a:solidFill>
              </a:rPr>
              <a:t>to the new Nebraska Transit </a:t>
            </a:r>
            <a:r>
              <a:rPr lang="en-US" dirty="0" smtClean="0">
                <a:solidFill>
                  <a:schemeClr val="tx1"/>
                </a:solidFill>
              </a:rPr>
              <a:t>Invoice </a:t>
            </a:r>
            <a:r>
              <a:rPr lang="en-US" dirty="0">
                <a:solidFill>
                  <a:schemeClr val="tx1"/>
                </a:solidFill>
              </a:rPr>
              <a:t>System! These step-by-step instructions will show you how to set up a </a:t>
            </a:r>
            <a:r>
              <a:rPr lang="en-US" b="1" dirty="0">
                <a:solidFill>
                  <a:schemeClr val="accent5"/>
                </a:solidFill>
              </a:rPr>
              <a:t>User Account </a:t>
            </a:r>
            <a:r>
              <a:rPr lang="en-US" dirty="0">
                <a:solidFill>
                  <a:schemeClr val="tx1"/>
                </a:solidFill>
              </a:rPr>
              <a:t>and begin using the new </a:t>
            </a:r>
            <a:r>
              <a:rPr lang="en-US" dirty="0" smtClean="0">
                <a:solidFill>
                  <a:schemeClr val="tx1"/>
                </a:solidFill>
              </a:rPr>
              <a:t>system </a:t>
            </a:r>
            <a:r>
              <a:rPr lang="en-US" dirty="0">
                <a:solidFill>
                  <a:schemeClr val="tx1"/>
                </a:solidFill>
              </a:rPr>
              <a:t>to create and submit invoices. </a:t>
            </a:r>
            <a:endParaRPr lang="en-US" dirty="0" smtClean="0">
              <a:solidFill>
                <a:schemeClr val="tx1"/>
              </a:solidFill>
            </a:endParaRPr>
          </a:p>
          <a:p>
            <a:pPr marL="0" indent="0">
              <a:lnSpc>
                <a:spcPct val="110000"/>
              </a:lnSpc>
              <a:buNone/>
            </a:pPr>
            <a:r>
              <a:rPr lang="en-US" dirty="0" smtClean="0">
                <a:solidFill>
                  <a:schemeClr val="tx1"/>
                </a:solidFill>
              </a:rPr>
              <a:t>Step 1: Open or Download Google Chrome</a:t>
            </a:r>
            <a:br>
              <a:rPr lang="en-US" dirty="0" smtClean="0">
                <a:solidFill>
                  <a:schemeClr val="tx1"/>
                </a:solidFill>
              </a:rPr>
            </a:br>
            <a:r>
              <a:rPr lang="en-US" sz="1400" b="1" i="1" dirty="0" smtClean="0">
                <a:solidFill>
                  <a:srgbClr val="FF0000"/>
                </a:solidFill>
              </a:rPr>
              <a:t>(Note: this step only has to be done once – you may skip it if you already have Chrome)</a:t>
            </a:r>
            <a:endParaRPr lang="en-US" b="1" i="1" dirty="0" smtClean="0">
              <a:solidFill>
                <a:srgbClr val="FF0000"/>
              </a:solidFill>
            </a:endParaRPr>
          </a:p>
          <a:p>
            <a:pPr marL="0" indent="0">
              <a:lnSpc>
                <a:spcPct val="110000"/>
              </a:lnSpc>
              <a:buNone/>
            </a:pPr>
            <a:r>
              <a:rPr lang="en-US" dirty="0" smtClean="0">
                <a:solidFill>
                  <a:schemeClr val="tx1"/>
                </a:solidFill>
              </a:rPr>
              <a:t>Step 2: The Invoice Website</a:t>
            </a:r>
          </a:p>
          <a:p>
            <a:pPr marL="0" indent="0">
              <a:lnSpc>
                <a:spcPct val="110000"/>
              </a:lnSpc>
              <a:buNone/>
            </a:pPr>
            <a:r>
              <a:rPr lang="en-US" dirty="0" smtClean="0">
                <a:solidFill>
                  <a:schemeClr val="tx1"/>
                </a:solidFill>
              </a:rPr>
              <a:t>Step 3: Create a New User Account</a:t>
            </a:r>
          </a:p>
          <a:p>
            <a:pPr marL="0" indent="0">
              <a:lnSpc>
                <a:spcPct val="110000"/>
              </a:lnSpc>
              <a:buNone/>
            </a:pPr>
            <a:r>
              <a:rPr lang="en-US" dirty="0" smtClean="0">
                <a:solidFill>
                  <a:schemeClr val="tx1"/>
                </a:solidFill>
              </a:rPr>
              <a:t>Step 4: Logging In </a:t>
            </a:r>
          </a:p>
          <a:p>
            <a:pPr marL="0" indent="0">
              <a:lnSpc>
                <a:spcPct val="110000"/>
              </a:lnSpc>
              <a:buNone/>
            </a:pPr>
            <a:r>
              <a:rPr lang="en-US" dirty="0" smtClean="0">
                <a:solidFill>
                  <a:schemeClr val="tx1"/>
                </a:solidFill>
              </a:rPr>
              <a:t>Step 5: Creating and Submitting Your First Invoice</a:t>
            </a:r>
          </a:p>
          <a:p>
            <a:pPr marL="274320" lvl="1" indent="0">
              <a:lnSpc>
                <a:spcPct val="110000"/>
              </a:lnSpc>
              <a:buNone/>
            </a:pPr>
            <a:r>
              <a:rPr lang="en-US" dirty="0" smtClean="0">
                <a:solidFill>
                  <a:schemeClr val="tx1"/>
                </a:solidFill>
              </a:rPr>
              <a:t>Step 5a: </a:t>
            </a:r>
            <a:r>
              <a:rPr lang="en-US" dirty="0"/>
              <a:t>Operating Revenue </a:t>
            </a:r>
            <a:r>
              <a:rPr lang="en-US" dirty="0" smtClean="0"/>
              <a:t>Worksheet</a:t>
            </a:r>
          </a:p>
          <a:p>
            <a:pPr marL="274320" lvl="1" indent="0">
              <a:lnSpc>
                <a:spcPct val="110000"/>
              </a:lnSpc>
              <a:buNone/>
            </a:pPr>
            <a:r>
              <a:rPr lang="en-US" dirty="0">
                <a:solidFill>
                  <a:schemeClr val="tx1"/>
                </a:solidFill>
              </a:rPr>
              <a:t>Step </a:t>
            </a:r>
            <a:r>
              <a:rPr lang="en-US" dirty="0" smtClean="0">
                <a:solidFill>
                  <a:schemeClr val="tx1"/>
                </a:solidFill>
              </a:rPr>
              <a:t>5b: Local Matching Funds Worksheet</a:t>
            </a:r>
            <a:endParaRPr lang="en-US" dirty="0"/>
          </a:p>
          <a:p>
            <a:pPr marL="274320" lvl="1" indent="0">
              <a:lnSpc>
                <a:spcPct val="110000"/>
              </a:lnSpc>
              <a:buNone/>
            </a:pPr>
            <a:r>
              <a:rPr lang="en-US" dirty="0">
                <a:solidFill>
                  <a:schemeClr val="tx1"/>
                </a:solidFill>
              </a:rPr>
              <a:t>Step </a:t>
            </a:r>
            <a:r>
              <a:rPr lang="en-US" dirty="0" smtClean="0">
                <a:solidFill>
                  <a:schemeClr val="tx1"/>
                </a:solidFill>
              </a:rPr>
              <a:t>5c: Operating Personnel Expenses Worksheet</a:t>
            </a:r>
          </a:p>
          <a:p>
            <a:pPr marL="274320" lvl="1" indent="0">
              <a:lnSpc>
                <a:spcPct val="110000"/>
              </a:lnSpc>
              <a:buNone/>
            </a:pPr>
            <a:r>
              <a:rPr lang="en-US" dirty="0" smtClean="0">
                <a:solidFill>
                  <a:schemeClr val="tx1"/>
                </a:solidFill>
              </a:rPr>
              <a:t>Step 5d: Operating Expenses: Fuel or Oil Worksheet</a:t>
            </a:r>
          </a:p>
          <a:p>
            <a:pPr marL="274320" lvl="1" indent="0">
              <a:lnSpc>
                <a:spcPct val="110000"/>
              </a:lnSpc>
              <a:buNone/>
            </a:pPr>
            <a:r>
              <a:rPr lang="en-US" dirty="0" smtClean="0">
                <a:solidFill>
                  <a:schemeClr val="tx1"/>
                </a:solidFill>
              </a:rPr>
              <a:t>Step 5e: Non-Operating Expenses (Personnel) Worksheet</a:t>
            </a:r>
          </a:p>
          <a:p>
            <a:pPr marL="274320" lvl="1" indent="0">
              <a:lnSpc>
                <a:spcPct val="110000"/>
              </a:lnSpc>
              <a:buNone/>
            </a:pPr>
            <a:r>
              <a:rPr lang="en-US" dirty="0" smtClean="0">
                <a:solidFill>
                  <a:schemeClr val="tx1"/>
                </a:solidFill>
              </a:rPr>
              <a:t>Step 5f: Vehicle Maintenance Expenses (Other Non-Operating) Worksheet</a:t>
            </a:r>
          </a:p>
          <a:p>
            <a:pPr marL="274320" lvl="1" indent="0">
              <a:lnSpc>
                <a:spcPct val="110000"/>
              </a:lnSpc>
              <a:buNone/>
            </a:pPr>
            <a:r>
              <a:rPr lang="en-US" dirty="0" smtClean="0">
                <a:solidFill>
                  <a:schemeClr val="tx1"/>
                </a:solidFill>
              </a:rPr>
              <a:t>Step 5g: Other Non-Operating and Capital Expenses Worksheet</a:t>
            </a:r>
          </a:p>
          <a:p>
            <a:pPr marL="274320" lvl="1" indent="0">
              <a:lnSpc>
                <a:spcPct val="110000"/>
              </a:lnSpc>
              <a:buNone/>
            </a:pPr>
            <a:r>
              <a:rPr lang="en-US" dirty="0" smtClean="0">
                <a:solidFill>
                  <a:schemeClr val="tx1"/>
                </a:solidFill>
              </a:rPr>
              <a:t>Step 5h: Operating Statistics Worksheet</a:t>
            </a:r>
            <a:endParaRPr lang="en-US" dirty="0"/>
          </a:p>
          <a:p>
            <a:pPr marL="0" indent="0">
              <a:lnSpc>
                <a:spcPct val="110000"/>
              </a:lnSpc>
              <a:buNone/>
            </a:pPr>
            <a:r>
              <a:rPr lang="en-US" dirty="0" smtClean="0">
                <a:solidFill>
                  <a:schemeClr val="tx1"/>
                </a:solidFill>
              </a:rPr>
              <a:t>Step 6: Viewing Summaries and Submitting Invoices</a:t>
            </a:r>
            <a:endParaRPr lang="en-US" dirty="0">
              <a:solidFill>
                <a:schemeClr val="tx1"/>
              </a:solidFill>
            </a:endParaRPr>
          </a:p>
        </p:txBody>
      </p:sp>
    </p:spTree>
    <p:extLst>
      <p:ext uri="{BB962C8B-B14F-4D97-AF65-F5344CB8AC3E}">
        <p14:creationId xmlns:p14="http://schemas.microsoft.com/office/powerpoint/2010/main" val="279690885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Step 5e</a:t>
            </a:r>
            <a:endParaRPr lang="en-US" dirty="0"/>
          </a:p>
        </p:txBody>
      </p:sp>
      <p:sp>
        <p:nvSpPr>
          <p:cNvPr id="5" name="Text Placeholder 4"/>
          <p:cNvSpPr>
            <a:spLocks noGrp="1"/>
          </p:cNvSpPr>
          <p:nvPr>
            <p:ph type="body" idx="1"/>
          </p:nvPr>
        </p:nvSpPr>
        <p:spPr/>
        <p:txBody>
          <a:bodyPr/>
          <a:lstStyle/>
          <a:p>
            <a:r>
              <a:rPr lang="en-US" dirty="0"/>
              <a:t>Non-Operating Expenses (Personnel) Worksheet</a:t>
            </a:r>
          </a:p>
        </p:txBody>
      </p:sp>
    </p:spTree>
    <p:extLst>
      <p:ext uri="{BB962C8B-B14F-4D97-AF65-F5344CB8AC3E}">
        <p14:creationId xmlns:p14="http://schemas.microsoft.com/office/powerpoint/2010/main" val="12963396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Step 5e: Non-Operating Expenses (Personnel) Worksheet</a:t>
            </a:r>
            <a:endParaRPr lang="en-US" sz="2400" dirty="0"/>
          </a:p>
        </p:txBody>
      </p:sp>
      <p:sp>
        <p:nvSpPr>
          <p:cNvPr id="3" name="Content Placeholder 2"/>
          <p:cNvSpPr>
            <a:spLocks noGrp="1"/>
          </p:cNvSpPr>
          <p:nvPr>
            <p:ph idx="1"/>
          </p:nvPr>
        </p:nvSpPr>
        <p:spPr/>
        <p:txBody>
          <a:bodyPr>
            <a:normAutofit/>
          </a:bodyPr>
          <a:lstStyle/>
          <a:p>
            <a:pPr>
              <a:buClrTx/>
            </a:pPr>
            <a:r>
              <a:rPr lang="en-US" dirty="0">
                <a:solidFill>
                  <a:schemeClr val="tx1"/>
                </a:solidFill>
              </a:rPr>
              <a:t>To begin entering data, click the first empty cell to enter a date in the </a:t>
            </a:r>
            <a:r>
              <a:rPr lang="en-US" b="1" i="1" dirty="0" smtClean="0">
                <a:solidFill>
                  <a:srgbClr val="FF8021"/>
                </a:solidFill>
              </a:rPr>
              <a:t>Date</a:t>
            </a:r>
            <a:r>
              <a:rPr lang="en-US" dirty="0" smtClean="0">
                <a:solidFill>
                  <a:schemeClr val="tx1"/>
                </a:solidFill>
              </a:rPr>
              <a:t> </a:t>
            </a:r>
            <a:r>
              <a:rPr lang="en-US" dirty="0">
                <a:solidFill>
                  <a:schemeClr val="tx1"/>
                </a:solidFill>
              </a:rPr>
              <a:t>column.</a:t>
            </a:r>
          </a:p>
          <a:p>
            <a:pPr>
              <a:buClrTx/>
            </a:pPr>
            <a:endParaRPr lang="en-US" dirty="0">
              <a:solidFill>
                <a:schemeClr val="tx1"/>
              </a:solidFill>
            </a:endParaRPr>
          </a:p>
        </p:txBody>
      </p:sp>
      <p:pic>
        <p:nvPicPr>
          <p:cNvPr id="4" name="Picture 3" descr="image4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40" y="1869440"/>
            <a:ext cx="8232458" cy="4318666"/>
          </a:xfrm>
          <a:prstGeom prst="rect">
            <a:avLst/>
          </a:prstGeom>
        </p:spPr>
      </p:pic>
    </p:spTree>
    <p:extLst>
      <p:ext uri="{BB962C8B-B14F-4D97-AF65-F5344CB8AC3E}">
        <p14:creationId xmlns:p14="http://schemas.microsoft.com/office/powerpoint/2010/main" val="215977473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5e: Non-Operating Expenses (Personnel) Worksheet</a:t>
            </a:r>
          </a:p>
        </p:txBody>
      </p:sp>
      <p:sp>
        <p:nvSpPr>
          <p:cNvPr id="3" name="Content Placeholder 2"/>
          <p:cNvSpPr>
            <a:spLocks noGrp="1"/>
          </p:cNvSpPr>
          <p:nvPr>
            <p:ph idx="1"/>
          </p:nvPr>
        </p:nvSpPr>
        <p:spPr/>
        <p:txBody>
          <a:bodyPr>
            <a:normAutofit/>
          </a:bodyPr>
          <a:lstStyle/>
          <a:p>
            <a:pPr>
              <a:buClrTx/>
            </a:pPr>
            <a:r>
              <a:rPr lang="en-US" dirty="0">
                <a:solidFill>
                  <a:schemeClr val="tx1"/>
                </a:solidFill>
              </a:rPr>
              <a:t>Next, enter the first personnel name in the </a:t>
            </a:r>
            <a:r>
              <a:rPr lang="en-US" b="1" i="1" dirty="0" smtClean="0">
                <a:solidFill>
                  <a:srgbClr val="FF8021"/>
                </a:solidFill>
              </a:rPr>
              <a:t>Name</a:t>
            </a:r>
            <a:r>
              <a:rPr lang="en-US" dirty="0" smtClean="0">
                <a:solidFill>
                  <a:schemeClr val="tx1"/>
                </a:solidFill>
              </a:rPr>
              <a:t> </a:t>
            </a:r>
            <a:r>
              <a:rPr lang="en-US" dirty="0">
                <a:solidFill>
                  <a:schemeClr val="tx1"/>
                </a:solidFill>
              </a:rPr>
              <a:t>column. </a:t>
            </a:r>
          </a:p>
          <a:p>
            <a:endParaRPr lang="en-US" dirty="0"/>
          </a:p>
        </p:txBody>
      </p:sp>
      <p:grpSp>
        <p:nvGrpSpPr>
          <p:cNvPr id="7" name="Group 6"/>
          <p:cNvGrpSpPr/>
          <p:nvPr/>
        </p:nvGrpSpPr>
        <p:grpSpPr>
          <a:xfrm>
            <a:off x="284176" y="1956960"/>
            <a:ext cx="7820727" cy="4320770"/>
            <a:chOff x="157182" y="2151624"/>
            <a:chExt cx="6736080" cy="3721528"/>
          </a:xfrm>
        </p:grpSpPr>
        <p:pic>
          <p:nvPicPr>
            <p:cNvPr id="6" name="Picture 5" descr="image45.png"/>
            <p:cNvPicPr>
              <a:picLocks noChangeAspect="1"/>
            </p:cNvPicPr>
            <p:nvPr/>
          </p:nvPicPr>
          <p:blipFill rotWithShape="1">
            <a:blip r:embed="rId2">
              <a:extLst>
                <a:ext uri="{28A0092B-C50C-407E-A947-70E740481C1C}">
                  <a14:useLocalDpi xmlns:a14="http://schemas.microsoft.com/office/drawing/2010/main" val="0"/>
                </a:ext>
              </a:extLst>
            </a:blip>
            <a:srcRect r="26333"/>
            <a:stretch/>
          </p:blipFill>
          <p:spPr>
            <a:xfrm>
              <a:off x="157182" y="2151624"/>
              <a:ext cx="6736080" cy="3721528"/>
            </a:xfrm>
            <a:prstGeom prst="rect">
              <a:avLst/>
            </a:prstGeom>
          </p:spPr>
        </p:pic>
        <p:sp>
          <p:nvSpPr>
            <p:cNvPr id="5" name="Rectangle 4"/>
            <p:cNvSpPr/>
            <p:nvPr/>
          </p:nvSpPr>
          <p:spPr>
            <a:xfrm>
              <a:off x="1360524" y="2917422"/>
              <a:ext cx="1047396" cy="262658"/>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035702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5e: Non-Operating Expenses (Personnel) Worksheet</a:t>
            </a:r>
          </a:p>
        </p:txBody>
      </p:sp>
      <p:sp>
        <p:nvSpPr>
          <p:cNvPr id="3" name="Content Placeholder 2"/>
          <p:cNvSpPr>
            <a:spLocks noGrp="1"/>
          </p:cNvSpPr>
          <p:nvPr>
            <p:ph idx="1"/>
          </p:nvPr>
        </p:nvSpPr>
        <p:spPr/>
        <p:txBody>
          <a:bodyPr>
            <a:normAutofit/>
          </a:bodyPr>
          <a:lstStyle/>
          <a:p>
            <a:pPr>
              <a:buClrTx/>
            </a:pPr>
            <a:r>
              <a:rPr lang="en-US" dirty="0">
                <a:solidFill>
                  <a:schemeClr val="tx1"/>
                </a:solidFill>
              </a:rPr>
              <a:t>Select the correct position from the dropdown arrow in the </a:t>
            </a:r>
            <a:r>
              <a:rPr lang="en-US" b="1" i="1" dirty="0" smtClean="0">
                <a:solidFill>
                  <a:srgbClr val="FF8021"/>
                </a:solidFill>
              </a:rPr>
              <a:t>Position</a:t>
            </a:r>
            <a:r>
              <a:rPr lang="en-US" dirty="0" smtClean="0">
                <a:solidFill>
                  <a:schemeClr val="tx1"/>
                </a:solidFill>
              </a:rPr>
              <a:t> </a:t>
            </a:r>
            <a:r>
              <a:rPr lang="en-US" dirty="0">
                <a:solidFill>
                  <a:schemeClr val="tx1"/>
                </a:solidFill>
              </a:rPr>
              <a:t>column.</a:t>
            </a:r>
          </a:p>
          <a:p>
            <a:endParaRPr lang="en-US" dirty="0"/>
          </a:p>
        </p:txBody>
      </p:sp>
      <p:pic>
        <p:nvPicPr>
          <p:cNvPr id="4" name="Picture 3" descr="image43.png"/>
          <p:cNvPicPr>
            <a:picLocks noChangeAspect="1"/>
          </p:cNvPicPr>
          <p:nvPr/>
        </p:nvPicPr>
        <p:blipFill rotWithShape="1">
          <a:blip r:embed="rId2">
            <a:extLst>
              <a:ext uri="{28A0092B-C50C-407E-A947-70E740481C1C}">
                <a14:useLocalDpi xmlns:a14="http://schemas.microsoft.com/office/drawing/2010/main" val="0"/>
              </a:ext>
            </a:extLst>
          </a:blip>
          <a:srcRect r="20778"/>
          <a:stretch/>
        </p:blipFill>
        <p:spPr>
          <a:xfrm>
            <a:off x="223520" y="1791377"/>
            <a:ext cx="7640320" cy="4579550"/>
          </a:xfrm>
          <a:prstGeom prst="rect">
            <a:avLst/>
          </a:prstGeom>
        </p:spPr>
      </p:pic>
    </p:spTree>
    <p:extLst>
      <p:ext uri="{BB962C8B-B14F-4D97-AF65-F5344CB8AC3E}">
        <p14:creationId xmlns:p14="http://schemas.microsoft.com/office/powerpoint/2010/main" val="41424178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45.png"/>
          <p:cNvPicPr>
            <a:picLocks noChangeAspect="1"/>
          </p:cNvPicPr>
          <p:nvPr/>
        </p:nvPicPr>
        <p:blipFill rotWithShape="1">
          <a:blip r:embed="rId2">
            <a:extLst>
              <a:ext uri="{28A0092B-C50C-407E-A947-70E740481C1C}">
                <a14:useLocalDpi xmlns:a14="http://schemas.microsoft.com/office/drawing/2010/main" val="0"/>
              </a:ext>
            </a:extLst>
          </a:blip>
          <a:srcRect r="26333"/>
          <a:stretch/>
        </p:blipFill>
        <p:spPr>
          <a:xfrm>
            <a:off x="284176" y="1945415"/>
            <a:ext cx="7820727" cy="4320770"/>
          </a:xfrm>
          <a:prstGeom prst="rect">
            <a:avLst/>
          </a:prstGeom>
        </p:spPr>
      </p:pic>
      <p:sp>
        <p:nvSpPr>
          <p:cNvPr id="2" name="Title 1"/>
          <p:cNvSpPr>
            <a:spLocks noGrp="1"/>
          </p:cNvSpPr>
          <p:nvPr>
            <p:ph type="title"/>
          </p:nvPr>
        </p:nvSpPr>
        <p:spPr/>
        <p:txBody>
          <a:bodyPr>
            <a:noAutofit/>
          </a:bodyPr>
          <a:lstStyle/>
          <a:p>
            <a:r>
              <a:rPr lang="en-US" sz="2400" dirty="0"/>
              <a:t>Step 5e: Non-Operating Expenses (Personnel) Worksheet</a:t>
            </a:r>
          </a:p>
        </p:txBody>
      </p:sp>
      <p:sp>
        <p:nvSpPr>
          <p:cNvPr id="3" name="Content Placeholder 2"/>
          <p:cNvSpPr>
            <a:spLocks noGrp="1"/>
          </p:cNvSpPr>
          <p:nvPr>
            <p:ph idx="1"/>
          </p:nvPr>
        </p:nvSpPr>
        <p:spPr/>
        <p:txBody>
          <a:bodyPr>
            <a:normAutofit/>
          </a:bodyPr>
          <a:lstStyle/>
          <a:p>
            <a:pPr>
              <a:buClrTx/>
            </a:pPr>
            <a:r>
              <a:rPr lang="en-US" dirty="0">
                <a:solidFill>
                  <a:schemeClr val="tx1"/>
                </a:solidFill>
              </a:rPr>
              <a:t>Enter the correct salary into the </a:t>
            </a:r>
            <a:r>
              <a:rPr lang="en-US" b="1" i="1" dirty="0" smtClean="0">
                <a:solidFill>
                  <a:srgbClr val="FF8021"/>
                </a:solidFill>
              </a:rPr>
              <a:t>Salaries</a:t>
            </a:r>
            <a:r>
              <a:rPr lang="en-US" dirty="0" smtClean="0">
                <a:solidFill>
                  <a:schemeClr val="tx1"/>
                </a:solidFill>
              </a:rPr>
              <a:t> </a:t>
            </a:r>
            <a:r>
              <a:rPr lang="en-US" dirty="0">
                <a:solidFill>
                  <a:schemeClr val="tx1"/>
                </a:solidFill>
              </a:rPr>
              <a:t>column</a:t>
            </a:r>
            <a:r>
              <a:rPr lang="en-US" dirty="0" smtClean="0">
                <a:solidFill>
                  <a:schemeClr val="tx1"/>
                </a:solidFill>
              </a:rPr>
              <a:t>.</a:t>
            </a:r>
            <a:endParaRPr lang="en-US" dirty="0">
              <a:solidFill>
                <a:schemeClr val="tx1"/>
              </a:solidFill>
            </a:endParaRPr>
          </a:p>
        </p:txBody>
      </p:sp>
      <p:sp>
        <p:nvSpPr>
          <p:cNvPr id="5" name="Rectangle 4"/>
          <p:cNvSpPr/>
          <p:nvPr/>
        </p:nvSpPr>
        <p:spPr>
          <a:xfrm>
            <a:off x="4516126" y="2845840"/>
            <a:ext cx="1256601" cy="282979"/>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a:t>
            </a:r>
            <a:endParaRPr lang="en-US" dirty="0"/>
          </a:p>
        </p:txBody>
      </p:sp>
    </p:spTree>
    <p:extLst>
      <p:ext uri="{BB962C8B-B14F-4D97-AF65-F5344CB8AC3E}">
        <p14:creationId xmlns:p14="http://schemas.microsoft.com/office/powerpoint/2010/main" val="2227874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5e: Non-Operating Expenses (Personnel) Worksheet</a:t>
            </a:r>
          </a:p>
        </p:txBody>
      </p:sp>
      <p:sp>
        <p:nvSpPr>
          <p:cNvPr id="3" name="Content Placeholder 2"/>
          <p:cNvSpPr>
            <a:spLocks noGrp="1"/>
          </p:cNvSpPr>
          <p:nvPr>
            <p:ph idx="1"/>
          </p:nvPr>
        </p:nvSpPr>
        <p:spPr/>
        <p:txBody>
          <a:bodyPr>
            <a:normAutofit/>
          </a:bodyPr>
          <a:lstStyle/>
          <a:p>
            <a:pPr>
              <a:buClrTx/>
            </a:pPr>
            <a:r>
              <a:rPr lang="en-US" dirty="0">
                <a:solidFill>
                  <a:schemeClr val="tx1"/>
                </a:solidFill>
              </a:rPr>
              <a:t>Enter employer costs into the </a:t>
            </a:r>
            <a:r>
              <a:rPr lang="en-US" b="1" i="1" dirty="0" smtClean="0">
                <a:solidFill>
                  <a:srgbClr val="FF8021"/>
                </a:solidFill>
              </a:rPr>
              <a:t>Employer Costs</a:t>
            </a:r>
            <a:r>
              <a:rPr lang="en-US" dirty="0" smtClean="0">
                <a:solidFill>
                  <a:schemeClr val="tx1"/>
                </a:solidFill>
              </a:rPr>
              <a:t> </a:t>
            </a:r>
            <a:r>
              <a:rPr lang="en-US" dirty="0">
                <a:solidFill>
                  <a:schemeClr val="tx1"/>
                </a:solidFill>
              </a:rPr>
              <a:t>column</a:t>
            </a:r>
            <a:r>
              <a:rPr lang="en-US" dirty="0" smtClean="0">
                <a:solidFill>
                  <a:schemeClr val="tx1"/>
                </a:solidFill>
              </a:rPr>
              <a:t>.</a:t>
            </a:r>
            <a:endParaRPr lang="en-US" dirty="0">
              <a:solidFill>
                <a:schemeClr val="tx1"/>
              </a:solidFill>
            </a:endParaRPr>
          </a:p>
        </p:txBody>
      </p:sp>
      <p:pic>
        <p:nvPicPr>
          <p:cNvPr id="6" name="Picture 5" descr="image45.png"/>
          <p:cNvPicPr>
            <a:picLocks noChangeAspect="1"/>
          </p:cNvPicPr>
          <p:nvPr/>
        </p:nvPicPr>
        <p:blipFill rotWithShape="1">
          <a:blip r:embed="rId2">
            <a:extLst>
              <a:ext uri="{28A0092B-C50C-407E-A947-70E740481C1C}">
                <a14:useLocalDpi xmlns:a14="http://schemas.microsoft.com/office/drawing/2010/main" val="0"/>
              </a:ext>
            </a:extLst>
          </a:blip>
          <a:srcRect l="18857" r="5017" b="17102"/>
          <a:stretch/>
        </p:blipFill>
        <p:spPr>
          <a:xfrm>
            <a:off x="150091" y="2006139"/>
            <a:ext cx="8081818" cy="3581861"/>
          </a:xfrm>
          <a:prstGeom prst="rect">
            <a:avLst/>
          </a:prstGeom>
        </p:spPr>
      </p:pic>
      <p:sp>
        <p:nvSpPr>
          <p:cNvPr id="7" name="Rectangle 6"/>
          <p:cNvSpPr/>
          <p:nvPr/>
        </p:nvSpPr>
        <p:spPr>
          <a:xfrm>
            <a:off x="3661724" y="2906564"/>
            <a:ext cx="1256601" cy="282979"/>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a:t>
            </a:r>
            <a:endParaRPr lang="en-US" dirty="0"/>
          </a:p>
        </p:txBody>
      </p:sp>
    </p:spTree>
    <p:extLst>
      <p:ext uri="{BB962C8B-B14F-4D97-AF65-F5344CB8AC3E}">
        <p14:creationId xmlns:p14="http://schemas.microsoft.com/office/powerpoint/2010/main" val="11504903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5e: Non-Operating Expenses (Personnel) Worksheet</a:t>
            </a:r>
          </a:p>
        </p:txBody>
      </p:sp>
      <p:sp>
        <p:nvSpPr>
          <p:cNvPr id="3" name="Content Placeholder 2"/>
          <p:cNvSpPr>
            <a:spLocks noGrp="1"/>
          </p:cNvSpPr>
          <p:nvPr>
            <p:ph idx="1"/>
          </p:nvPr>
        </p:nvSpPr>
        <p:spPr/>
        <p:txBody>
          <a:bodyPr>
            <a:normAutofit/>
          </a:bodyPr>
          <a:lstStyle/>
          <a:p>
            <a:pPr>
              <a:buClrTx/>
            </a:pPr>
            <a:r>
              <a:rPr lang="en-US" dirty="0" smtClean="0">
                <a:solidFill>
                  <a:schemeClr val="tx1"/>
                </a:solidFill>
              </a:rPr>
              <a:t>Next</a:t>
            </a:r>
            <a:r>
              <a:rPr lang="en-US" dirty="0">
                <a:solidFill>
                  <a:schemeClr val="tx1"/>
                </a:solidFill>
              </a:rPr>
              <a:t>, enter the correct </a:t>
            </a:r>
            <a:r>
              <a:rPr lang="en-US" b="1" i="1" dirty="0" smtClean="0">
                <a:solidFill>
                  <a:srgbClr val="FF8021"/>
                </a:solidFill>
              </a:rPr>
              <a:t>percent </a:t>
            </a:r>
            <a:r>
              <a:rPr lang="en-US" b="1" i="1" dirty="0">
                <a:solidFill>
                  <a:srgbClr val="FF8021"/>
                </a:solidFill>
              </a:rPr>
              <a:t>of </a:t>
            </a:r>
            <a:r>
              <a:rPr lang="en-US" b="1" i="1" dirty="0" smtClean="0">
                <a:solidFill>
                  <a:srgbClr val="FF8021"/>
                </a:solidFill>
              </a:rPr>
              <a:t>time</a:t>
            </a:r>
            <a:r>
              <a:rPr lang="en-US" dirty="0" smtClean="0">
                <a:solidFill>
                  <a:schemeClr val="tx1"/>
                </a:solidFill>
              </a:rPr>
              <a:t> </a:t>
            </a:r>
            <a:r>
              <a:rPr lang="en-US" dirty="0">
                <a:solidFill>
                  <a:schemeClr val="tx1"/>
                </a:solidFill>
              </a:rPr>
              <a:t>into the </a:t>
            </a:r>
            <a:r>
              <a:rPr lang="en-US" b="1" i="1" dirty="0" smtClean="0">
                <a:solidFill>
                  <a:srgbClr val="FF8021"/>
                </a:solidFill>
              </a:rPr>
              <a:t>% </a:t>
            </a:r>
            <a:r>
              <a:rPr lang="en-US" b="1" i="1" dirty="0">
                <a:solidFill>
                  <a:srgbClr val="FF8021"/>
                </a:solidFill>
              </a:rPr>
              <a:t>of </a:t>
            </a:r>
            <a:r>
              <a:rPr lang="en-US" b="1" i="1" dirty="0" smtClean="0">
                <a:solidFill>
                  <a:srgbClr val="FF8021"/>
                </a:solidFill>
              </a:rPr>
              <a:t>Time</a:t>
            </a:r>
            <a:r>
              <a:rPr lang="en-US" dirty="0" smtClean="0">
                <a:solidFill>
                  <a:schemeClr val="tx1"/>
                </a:solidFill>
              </a:rPr>
              <a:t> </a:t>
            </a:r>
            <a:r>
              <a:rPr lang="en-US" dirty="0">
                <a:solidFill>
                  <a:schemeClr val="tx1"/>
                </a:solidFill>
              </a:rPr>
              <a:t>column. </a:t>
            </a:r>
            <a:endParaRPr lang="en-US" dirty="0" smtClean="0">
              <a:solidFill>
                <a:schemeClr val="tx1"/>
              </a:solidFill>
            </a:endParaRPr>
          </a:p>
          <a:p>
            <a:pPr>
              <a:buClrTx/>
            </a:pPr>
            <a:r>
              <a:rPr lang="en-US" sz="1600" i="1" dirty="0" smtClean="0">
                <a:solidFill>
                  <a:schemeClr val="tx1"/>
                </a:solidFill>
              </a:rPr>
              <a:t>Percent </a:t>
            </a:r>
            <a:r>
              <a:rPr lang="en-US" sz="1600" i="1" dirty="0">
                <a:solidFill>
                  <a:schemeClr val="tx1"/>
                </a:solidFill>
              </a:rPr>
              <a:t>of time is the percent of a normal workweek that a personnel member usually spends working in a transit-related capacity. For example, if a personnel member spends 75% of his or her time working in a transit-related capacity, enter 75% into this column</a:t>
            </a:r>
            <a:r>
              <a:rPr lang="en-US" sz="1600" i="1" dirty="0" smtClean="0">
                <a:solidFill>
                  <a:schemeClr val="tx1"/>
                </a:solidFill>
              </a:rPr>
              <a:t>.</a:t>
            </a:r>
            <a:endParaRPr lang="en-US" sz="1600" i="1" dirty="0">
              <a:solidFill>
                <a:schemeClr val="tx1"/>
              </a:solidFill>
            </a:endParaRPr>
          </a:p>
        </p:txBody>
      </p:sp>
      <p:pic>
        <p:nvPicPr>
          <p:cNvPr id="4" name="Picture 3" descr="image45.png"/>
          <p:cNvPicPr>
            <a:picLocks noChangeAspect="1"/>
          </p:cNvPicPr>
          <p:nvPr/>
        </p:nvPicPr>
        <p:blipFill rotWithShape="1">
          <a:blip r:embed="rId2">
            <a:extLst>
              <a:ext uri="{28A0092B-C50C-407E-A947-70E740481C1C}">
                <a14:useLocalDpi xmlns:a14="http://schemas.microsoft.com/office/drawing/2010/main" val="0"/>
              </a:ext>
            </a:extLst>
          </a:blip>
          <a:srcRect l="18857" r="5017" b="17102"/>
          <a:stretch/>
        </p:blipFill>
        <p:spPr>
          <a:xfrm>
            <a:off x="150091" y="2848957"/>
            <a:ext cx="8081818" cy="3581861"/>
          </a:xfrm>
          <a:prstGeom prst="rect">
            <a:avLst/>
          </a:prstGeom>
        </p:spPr>
      </p:pic>
      <p:sp>
        <p:nvSpPr>
          <p:cNvPr id="5" name="Rectangle 4"/>
          <p:cNvSpPr/>
          <p:nvPr/>
        </p:nvSpPr>
        <p:spPr>
          <a:xfrm>
            <a:off x="4943270" y="3749382"/>
            <a:ext cx="1256601" cy="282979"/>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a:t>
            </a:r>
            <a:endParaRPr lang="en-US" dirty="0"/>
          </a:p>
        </p:txBody>
      </p:sp>
    </p:spTree>
    <p:extLst>
      <p:ext uri="{BB962C8B-B14F-4D97-AF65-F5344CB8AC3E}">
        <p14:creationId xmlns:p14="http://schemas.microsoft.com/office/powerpoint/2010/main" val="23951292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5e: Non-Operating Expenses (Personnel) Worksheet</a:t>
            </a:r>
          </a:p>
        </p:txBody>
      </p:sp>
      <p:sp>
        <p:nvSpPr>
          <p:cNvPr id="3" name="Content Placeholder 2"/>
          <p:cNvSpPr>
            <a:spLocks noGrp="1"/>
          </p:cNvSpPr>
          <p:nvPr>
            <p:ph idx="1"/>
          </p:nvPr>
        </p:nvSpPr>
        <p:spPr/>
        <p:txBody>
          <a:bodyPr/>
          <a:lstStyle/>
          <a:p>
            <a:pPr>
              <a:buClrTx/>
            </a:pPr>
            <a:r>
              <a:rPr lang="en-US" dirty="0">
                <a:solidFill>
                  <a:schemeClr val="tx1"/>
                </a:solidFill>
              </a:rPr>
              <a:t>Next, enter the correct subtotal into the </a:t>
            </a:r>
            <a:r>
              <a:rPr lang="en-US" b="1" i="1" dirty="0" smtClean="0">
                <a:solidFill>
                  <a:srgbClr val="FF8021"/>
                </a:solidFill>
              </a:rPr>
              <a:t>Subtotal</a:t>
            </a:r>
            <a:r>
              <a:rPr lang="en-US" dirty="0" smtClean="0">
                <a:solidFill>
                  <a:schemeClr val="tx1"/>
                </a:solidFill>
              </a:rPr>
              <a:t> </a:t>
            </a:r>
            <a:r>
              <a:rPr lang="en-US" dirty="0">
                <a:solidFill>
                  <a:schemeClr val="tx1"/>
                </a:solidFill>
              </a:rPr>
              <a:t>column. </a:t>
            </a:r>
          </a:p>
          <a:p>
            <a:endParaRPr lang="en-US" dirty="0"/>
          </a:p>
        </p:txBody>
      </p:sp>
      <p:pic>
        <p:nvPicPr>
          <p:cNvPr id="4" name="Picture 3" descr="image45.png"/>
          <p:cNvPicPr>
            <a:picLocks noChangeAspect="1"/>
          </p:cNvPicPr>
          <p:nvPr/>
        </p:nvPicPr>
        <p:blipFill rotWithShape="1">
          <a:blip r:embed="rId2">
            <a:extLst>
              <a:ext uri="{28A0092B-C50C-407E-A947-70E740481C1C}">
                <a14:useLocalDpi xmlns:a14="http://schemas.microsoft.com/office/drawing/2010/main" val="0"/>
              </a:ext>
            </a:extLst>
          </a:blip>
          <a:srcRect l="24077" r="-203" b="17102"/>
          <a:stretch/>
        </p:blipFill>
        <p:spPr>
          <a:xfrm>
            <a:off x="150091" y="1971503"/>
            <a:ext cx="8081818" cy="3581861"/>
          </a:xfrm>
          <a:prstGeom prst="rect">
            <a:avLst/>
          </a:prstGeom>
        </p:spPr>
      </p:pic>
      <p:sp>
        <p:nvSpPr>
          <p:cNvPr id="5" name="Rectangle 4"/>
          <p:cNvSpPr/>
          <p:nvPr/>
        </p:nvSpPr>
        <p:spPr>
          <a:xfrm>
            <a:off x="5647542" y="2871928"/>
            <a:ext cx="1256601" cy="282979"/>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561225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5e: Non-Operating Expenses (Personnel) Worksheet</a:t>
            </a:r>
          </a:p>
        </p:txBody>
      </p:sp>
      <p:sp>
        <p:nvSpPr>
          <p:cNvPr id="3" name="Content Placeholder 2"/>
          <p:cNvSpPr>
            <a:spLocks noGrp="1"/>
          </p:cNvSpPr>
          <p:nvPr>
            <p:ph idx="1"/>
          </p:nvPr>
        </p:nvSpPr>
        <p:spPr/>
        <p:txBody>
          <a:bodyPr/>
          <a:lstStyle/>
          <a:p>
            <a:pPr>
              <a:buClrTx/>
            </a:pPr>
            <a:r>
              <a:rPr lang="en-US" dirty="0">
                <a:solidFill>
                  <a:schemeClr val="tx1"/>
                </a:solidFill>
              </a:rPr>
              <a:t>Enter the correct total into the </a:t>
            </a:r>
            <a:r>
              <a:rPr lang="en-US" b="1" i="1" dirty="0" smtClean="0">
                <a:solidFill>
                  <a:srgbClr val="FF8021"/>
                </a:solidFill>
              </a:rPr>
              <a:t>Total</a:t>
            </a:r>
            <a:r>
              <a:rPr lang="en-US" dirty="0" smtClean="0">
                <a:solidFill>
                  <a:schemeClr val="tx1"/>
                </a:solidFill>
              </a:rPr>
              <a:t> </a:t>
            </a:r>
            <a:r>
              <a:rPr lang="en-US" dirty="0">
                <a:solidFill>
                  <a:schemeClr val="tx1"/>
                </a:solidFill>
              </a:rPr>
              <a:t>column.</a:t>
            </a:r>
          </a:p>
          <a:p>
            <a:endParaRPr lang="en-US" dirty="0"/>
          </a:p>
        </p:txBody>
      </p:sp>
      <p:pic>
        <p:nvPicPr>
          <p:cNvPr id="4" name="Picture 3" descr="image45.png"/>
          <p:cNvPicPr>
            <a:picLocks noChangeAspect="1"/>
          </p:cNvPicPr>
          <p:nvPr/>
        </p:nvPicPr>
        <p:blipFill rotWithShape="1">
          <a:blip r:embed="rId2">
            <a:extLst>
              <a:ext uri="{28A0092B-C50C-407E-A947-70E740481C1C}">
                <a14:useLocalDpi xmlns:a14="http://schemas.microsoft.com/office/drawing/2010/main" val="0"/>
              </a:ext>
            </a:extLst>
          </a:blip>
          <a:srcRect l="24077" r="-203" b="17102"/>
          <a:stretch/>
        </p:blipFill>
        <p:spPr>
          <a:xfrm>
            <a:off x="150091" y="1971503"/>
            <a:ext cx="8081818" cy="3581861"/>
          </a:xfrm>
          <a:prstGeom prst="rect">
            <a:avLst/>
          </a:prstGeom>
        </p:spPr>
      </p:pic>
      <p:sp>
        <p:nvSpPr>
          <p:cNvPr id="5" name="Rectangle 4"/>
          <p:cNvSpPr/>
          <p:nvPr/>
        </p:nvSpPr>
        <p:spPr>
          <a:xfrm>
            <a:off x="6952179" y="2871928"/>
            <a:ext cx="1256601" cy="282979"/>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997739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5e: Non-Operating Expenses (Personnel) Worksheet</a:t>
            </a:r>
          </a:p>
        </p:txBody>
      </p:sp>
      <p:sp>
        <p:nvSpPr>
          <p:cNvPr id="3" name="Content Placeholder 2"/>
          <p:cNvSpPr>
            <a:spLocks noGrp="1"/>
          </p:cNvSpPr>
          <p:nvPr>
            <p:ph idx="1"/>
          </p:nvPr>
        </p:nvSpPr>
        <p:spPr/>
        <p:txBody>
          <a:bodyPr/>
          <a:lstStyle/>
          <a:p>
            <a:pPr>
              <a:buClrTx/>
            </a:pPr>
            <a:r>
              <a:rPr lang="en-US" dirty="0">
                <a:solidFill>
                  <a:schemeClr val="tx1"/>
                </a:solidFill>
              </a:rPr>
              <a:t>Finally, drag-and-drop any supporting documents into the </a:t>
            </a:r>
            <a:r>
              <a:rPr lang="en-US" b="1" i="1" dirty="0" smtClean="0">
                <a:solidFill>
                  <a:srgbClr val="FF8021"/>
                </a:solidFill>
              </a:rPr>
              <a:t>Drop </a:t>
            </a:r>
            <a:r>
              <a:rPr lang="en-US" b="1" i="1" dirty="0">
                <a:solidFill>
                  <a:srgbClr val="FF8021"/>
                </a:solidFill>
              </a:rPr>
              <a:t>Files to </a:t>
            </a:r>
            <a:r>
              <a:rPr lang="en-US" b="1" i="1" dirty="0" smtClean="0">
                <a:solidFill>
                  <a:srgbClr val="FF8021"/>
                </a:solidFill>
              </a:rPr>
              <a:t>Upload</a:t>
            </a:r>
            <a:r>
              <a:rPr lang="en-US" dirty="0" smtClean="0">
                <a:solidFill>
                  <a:schemeClr val="tx1"/>
                </a:solidFill>
              </a:rPr>
              <a:t> </a:t>
            </a:r>
            <a:r>
              <a:rPr lang="en-US" dirty="0">
                <a:solidFill>
                  <a:schemeClr val="tx1"/>
                </a:solidFill>
              </a:rPr>
              <a:t>box, or, simply click on the box to select the correct file to upload. Wait until the first file has finished uploading before adding additional files. Files have finished uploading when you see the green check mark. To remove a file once you have uploaded it, simply click </a:t>
            </a:r>
            <a:r>
              <a:rPr lang="en-US" b="1" i="1" dirty="0" smtClean="0">
                <a:solidFill>
                  <a:srgbClr val="FF8021"/>
                </a:solidFill>
              </a:rPr>
              <a:t>Remove</a:t>
            </a:r>
            <a:r>
              <a:rPr lang="en-US" dirty="0" smtClean="0">
                <a:solidFill>
                  <a:schemeClr val="tx1"/>
                </a:solidFill>
              </a:rPr>
              <a:t>.</a:t>
            </a:r>
            <a:endParaRPr lang="en-US" dirty="0">
              <a:solidFill>
                <a:schemeClr val="tx1"/>
              </a:solidFill>
            </a:endParaRPr>
          </a:p>
          <a:p>
            <a:endParaRPr lang="en-US" dirty="0"/>
          </a:p>
        </p:txBody>
      </p:sp>
      <p:grpSp>
        <p:nvGrpSpPr>
          <p:cNvPr id="4" name="Group 3"/>
          <p:cNvGrpSpPr/>
          <p:nvPr/>
        </p:nvGrpSpPr>
        <p:grpSpPr>
          <a:xfrm>
            <a:off x="93576" y="2870495"/>
            <a:ext cx="8168105" cy="3818106"/>
            <a:chOff x="93576" y="2870495"/>
            <a:chExt cx="8168105" cy="3818106"/>
          </a:xfrm>
        </p:grpSpPr>
        <p:pic>
          <p:nvPicPr>
            <p:cNvPr id="5" name="Picture 4" descr="image3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76" y="2914316"/>
              <a:ext cx="5651216" cy="3126770"/>
            </a:xfrm>
            <a:prstGeom prst="rect">
              <a:avLst/>
            </a:prstGeom>
          </p:spPr>
        </p:pic>
        <p:pic>
          <p:nvPicPr>
            <p:cNvPr id="6" name="Picture 5" descr="image32.png"/>
            <p:cNvPicPr>
              <a:picLocks noChangeAspect="1"/>
            </p:cNvPicPr>
            <p:nvPr/>
          </p:nvPicPr>
          <p:blipFill rotWithShape="1">
            <a:blip r:embed="rId3">
              <a:extLst>
                <a:ext uri="{28A0092B-C50C-407E-A947-70E740481C1C}">
                  <a14:useLocalDpi xmlns:a14="http://schemas.microsoft.com/office/drawing/2010/main" val="0"/>
                </a:ext>
              </a:extLst>
            </a:blip>
            <a:srcRect r="71920"/>
            <a:stretch/>
          </p:blipFill>
          <p:spPr>
            <a:xfrm>
              <a:off x="5711520" y="2870495"/>
              <a:ext cx="2550161" cy="3818106"/>
            </a:xfrm>
            <a:prstGeom prst="rect">
              <a:avLst/>
            </a:prstGeom>
          </p:spPr>
        </p:pic>
        <p:sp>
          <p:nvSpPr>
            <p:cNvPr id="7" name="Rectangle 6"/>
            <p:cNvSpPr/>
            <p:nvPr/>
          </p:nvSpPr>
          <p:spPr>
            <a:xfrm>
              <a:off x="6814337" y="3354275"/>
              <a:ext cx="523184" cy="477773"/>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79842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50" y="365760"/>
            <a:ext cx="7930134" cy="736348"/>
          </a:xfrm>
        </p:spPr>
        <p:txBody>
          <a:bodyPr/>
          <a:lstStyle/>
          <a:p>
            <a:pPr algn="ctr"/>
            <a:r>
              <a:rPr lang="en-US" dirty="0" smtClean="0"/>
              <a:t>Step 1</a:t>
            </a:r>
            <a:endParaRPr lang="en-US" dirty="0"/>
          </a:p>
        </p:txBody>
      </p:sp>
      <p:pic>
        <p:nvPicPr>
          <p:cNvPr id="4" name="Picture 3" descr="1864408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981" y="1689900"/>
            <a:ext cx="6565415" cy="4376943"/>
          </a:xfrm>
          <a:prstGeom prst="rect">
            <a:avLst/>
          </a:prstGeom>
          <a:ln w="76200" cmpd="sng">
            <a:solidFill>
              <a:schemeClr val="accent2">
                <a:lumMod val="75000"/>
              </a:schemeClr>
            </a:solidFill>
          </a:ln>
        </p:spPr>
      </p:pic>
    </p:spTree>
    <p:extLst>
      <p:ext uri="{BB962C8B-B14F-4D97-AF65-F5344CB8AC3E}">
        <p14:creationId xmlns:p14="http://schemas.microsoft.com/office/powerpoint/2010/main" val="253151585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5e: Non-Operating Expenses (Personnel) Worksheet</a:t>
            </a:r>
          </a:p>
        </p:txBody>
      </p:sp>
      <p:sp>
        <p:nvSpPr>
          <p:cNvPr id="3" name="Content Placeholder 2"/>
          <p:cNvSpPr>
            <a:spLocks noGrp="1"/>
          </p:cNvSpPr>
          <p:nvPr>
            <p:ph idx="1"/>
          </p:nvPr>
        </p:nvSpPr>
        <p:spPr/>
        <p:txBody>
          <a:bodyPr/>
          <a:lstStyle/>
          <a:p>
            <a:pPr>
              <a:buClrTx/>
            </a:pPr>
            <a:r>
              <a:rPr lang="en-US" dirty="0">
                <a:solidFill>
                  <a:schemeClr val="tx1"/>
                </a:solidFill>
              </a:rPr>
              <a:t>Begin your next entry in the 2</a:t>
            </a:r>
            <a:r>
              <a:rPr lang="en-US" baseline="30000" dirty="0">
                <a:solidFill>
                  <a:schemeClr val="tx1"/>
                </a:solidFill>
              </a:rPr>
              <a:t>nd</a:t>
            </a:r>
            <a:r>
              <a:rPr lang="en-US" dirty="0">
                <a:solidFill>
                  <a:schemeClr val="tx1"/>
                </a:solidFill>
              </a:rPr>
              <a:t> row. Continue working until you have entered all of your data. If you need more rows, click </a:t>
            </a:r>
            <a:r>
              <a:rPr lang="en-US" b="1" i="1" dirty="0" smtClean="0">
                <a:solidFill>
                  <a:srgbClr val="FF8021"/>
                </a:solidFill>
              </a:rPr>
              <a:t>Add </a:t>
            </a:r>
            <a:r>
              <a:rPr lang="en-US" b="1" i="1" dirty="0">
                <a:solidFill>
                  <a:srgbClr val="FF8021"/>
                </a:solidFill>
              </a:rPr>
              <a:t>10 Rows</a:t>
            </a:r>
            <a:r>
              <a:rPr lang="en-US" dirty="0" smtClean="0">
                <a:solidFill>
                  <a:schemeClr val="tx1"/>
                </a:solidFill>
              </a:rPr>
              <a:t>.</a:t>
            </a:r>
            <a:endParaRPr lang="en-US" dirty="0">
              <a:solidFill>
                <a:schemeClr val="tx1"/>
              </a:solidFill>
            </a:endParaRPr>
          </a:p>
        </p:txBody>
      </p:sp>
      <p:pic>
        <p:nvPicPr>
          <p:cNvPr id="4" name="Picture 3" descr="image45.png"/>
          <p:cNvPicPr>
            <a:picLocks noChangeAspect="1"/>
          </p:cNvPicPr>
          <p:nvPr/>
        </p:nvPicPr>
        <p:blipFill rotWithShape="1">
          <a:blip r:embed="rId2">
            <a:extLst>
              <a:ext uri="{28A0092B-C50C-407E-A947-70E740481C1C}">
                <a14:useLocalDpi xmlns:a14="http://schemas.microsoft.com/office/drawing/2010/main" val="0"/>
              </a:ext>
            </a:extLst>
          </a:blip>
          <a:srcRect r="26333"/>
          <a:stretch/>
        </p:blipFill>
        <p:spPr>
          <a:xfrm>
            <a:off x="284176" y="2303324"/>
            <a:ext cx="7820727" cy="4320770"/>
          </a:xfrm>
          <a:prstGeom prst="rect">
            <a:avLst/>
          </a:prstGeom>
        </p:spPr>
      </p:pic>
    </p:spTree>
    <p:extLst>
      <p:ext uri="{BB962C8B-B14F-4D97-AF65-F5344CB8AC3E}">
        <p14:creationId xmlns:p14="http://schemas.microsoft.com/office/powerpoint/2010/main" val="8546690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5e: Non-Operating Expenses (Personnel) Worksheet</a:t>
            </a:r>
          </a:p>
        </p:txBody>
      </p:sp>
      <p:sp>
        <p:nvSpPr>
          <p:cNvPr id="3" name="Content Placeholder 2"/>
          <p:cNvSpPr>
            <a:spLocks noGrp="1"/>
          </p:cNvSpPr>
          <p:nvPr>
            <p:ph idx="1"/>
          </p:nvPr>
        </p:nvSpPr>
        <p:spPr/>
        <p:txBody>
          <a:bodyPr/>
          <a:lstStyle/>
          <a:p>
            <a:pPr>
              <a:buClrTx/>
            </a:pPr>
            <a:r>
              <a:rPr lang="en-US" b="1" i="1" dirty="0">
                <a:solidFill>
                  <a:schemeClr val="accent6"/>
                </a:solidFill>
              </a:rPr>
              <a:t>Remember to save your work before moving onto the next worksheet!</a:t>
            </a:r>
          </a:p>
          <a:p>
            <a:endParaRPr lang="en-US" dirty="0"/>
          </a:p>
        </p:txBody>
      </p:sp>
      <p:pic>
        <p:nvPicPr>
          <p:cNvPr id="5" name="Picture 4" descr="image36.png"/>
          <p:cNvPicPr>
            <a:picLocks noChangeAspect="1"/>
          </p:cNvPicPr>
          <p:nvPr/>
        </p:nvPicPr>
        <p:blipFill rotWithShape="1">
          <a:blip r:embed="rId2">
            <a:extLst>
              <a:ext uri="{28A0092B-C50C-407E-A947-70E740481C1C}">
                <a14:useLocalDpi xmlns:a14="http://schemas.microsoft.com/office/drawing/2010/main" val="0"/>
              </a:ext>
            </a:extLst>
          </a:blip>
          <a:srcRect r="62839" b="65816"/>
          <a:stretch/>
        </p:blipFill>
        <p:spPr>
          <a:xfrm>
            <a:off x="682393" y="2210043"/>
            <a:ext cx="5217333" cy="2655462"/>
          </a:xfrm>
          <a:prstGeom prst="rect">
            <a:avLst/>
          </a:prstGeom>
        </p:spPr>
      </p:pic>
      <p:sp>
        <p:nvSpPr>
          <p:cNvPr id="8" name="Rectangle 7"/>
          <p:cNvSpPr/>
          <p:nvPr/>
        </p:nvSpPr>
        <p:spPr>
          <a:xfrm>
            <a:off x="1144815" y="3414564"/>
            <a:ext cx="1960912" cy="649436"/>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3894542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5e: Non-Operating Expenses (Personnel) Worksheet</a:t>
            </a:r>
          </a:p>
        </p:txBody>
      </p:sp>
      <p:sp>
        <p:nvSpPr>
          <p:cNvPr id="3" name="Content Placeholder 2"/>
          <p:cNvSpPr>
            <a:spLocks noGrp="1"/>
          </p:cNvSpPr>
          <p:nvPr>
            <p:ph idx="1"/>
          </p:nvPr>
        </p:nvSpPr>
        <p:spPr/>
        <p:txBody>
          <a:bodyPr/>
          <a:lstStyle/>
          <a:p>
            <a:pPr>
              <a:buClrTx/>
            </a:pPr>
            <a:r>
              <a:rPr lang="en-US" dirty="0">
                <a:solidFill>
                  <a:schemeClr val="tx1"/>
                </a:solidFill>
              </a:rPr>
              <a:t>To begin on the next invoicing worksheet, click </a:t>
            </a:r>
            <a:r>
              <a:rPr lang="en-US" b="1" i="1" dirty="0" smtClean="0">
                <a:solidFill>
                  <a:schemeClr val="accent5"/>
                </a:solidFill>
              </a:rPr>
              <a:t>Next</a:t>
            </a:r>
            <a:r>
              <a:rPr lang="en-US" dirty="0" smtClean="0">
                <a:solidFill>
                  <a:schemeClr val="tx1"/>
                </a:solidFill>
              </a:rPr>
              <a:t>.</a:t>
            </a:r>
            <a:endParaRPr lang="en-US" dirty="0"/>
          </a:p>
          <a:p>
            <a:endParaRPr lang="en-US" dirty="0"/>
          </a:p>
          <a:p>
            <a:endParaRPr lang="en-US" dirty="0"/>
          </a:p>
        </p:txBody>
      </p:sp>
      <p:pic>
        <p:nvPicPr>
          <p:cNvPr id="4" name="Picture 3" descr="image4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636" y="1593272"/>
            <a:ext cx="7632182" cy="4929909"/>
          </a:xfrm>
          <a:prstGeom prst="rect">
            <a:avLst/>
          </a:prstGeom>
        </p:spPr>
      </p:pic>
      <p:sp>
        <p:nvSpPr>
          <p:cNvPr id="5" name="Rectangle 4"/>
          <p:cNvSpPr/>
          <p:nvPr/>
        </p:nvSpPr>
        <p:spPr>
          <a:xfrm>
            <a:off x="6755906" y="1902110"/>
            <a:ext cx="1106549" cy="360799"/>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3322848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Step 5f</a:t>
            </a:r>
            <a:endParaRPr lang="en-US" dirty="0"/>
          </a:p>
        </p:txBody>
      </p:sp>
      <p:sp>
        <p:nvSpPr>
          <p:cNvPr id="5" name="Text Placeholder 4"/>
          <p:cNvSpPr>
            <a:spLocks noGrp="1"/>
          </p:cNvSpPr>
          <p:nvPr>
            <p:ph type="body" idx="1"/>
          </p:nvPr>
        </p:nvSpPr>
        <p:spPr/>
        <p:txBody>
          <a:bodyPr/>
          <a:lstStyle/>
          <a:p>
            <a:r>
              <a:rPr lang="en-US" dirty="0" smtClean="0"/>
              <a:t>Vehicle Maintenance Expenses (Other Non-Operating) Worksheet</a:t>
            </a:r>
            <a:endParaRPr lang="en-US" dirty="0"/>
          </a:p>
        </p:txBody>
      </p:sp>
    </p:spTree>
    <p:extLst>
      <p:ext uri="{BB962C8B-B14F-4D97-AF65-F5344CB8AC3E}">
        <p14:creationId xmlns:p14="http://schemas.microsoft.com/office/powerpoint/2010/main" val="21039811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Step 5f: Vehicle Maintenance Expenses (Other Non-Operating) Worksheet </a:t>
            </a:r>
            <a:endParaRPr lang="en-US" sz="2400" dirty="0"/>
          </a:p>
        </p:txBody>
      </p:sp>
      <p:sp>
        <p:nvSpPr>
          <p:cNvPr id="3" name="Content Placeholder 2"/>
          <p:cNvSpPr>
            <a:spLocks noGrp="1"/>
          </p:cNvSpPr>
          <p:nvPr>
            <p:ph idx="1"/>
          </p:nvPr>
        </p:nvSpPr>
        <p:spPr/>
        <p:txBody>
          <a:bodyPr>
            <a:normAutofit/>
          </a:bodyPr>
          <a:lstStyle/>
          <a:p>
            <a:pPr>
              <a:buClrTx/>
            </a:pPr>
            <a:r>
              <a:rPr lang="en-US" dirty="0" smtClean="0">
                <a:solidFill>
                  <a:schemeClr val="tx1"/>
                </a:solidFill>
              </a:rPr>
              <a:t>To </a:t>
            </a:r>
            <a:r>
              <a:rPr lang="en-US" dirty="0">
                <a:solidFill>
                  <a:schemeClr val="tx1"/>
                </a:solidFill>
              </a:rPr>
              <a:t>begin entering data, click the first empty cell to select a date in </a:t>
            </a:r>
            <a:r>
              <a:rPr lang="en-US" dirty="0" smtClean="0">
                <a:solidFill>
                  <a:schemeClr val="tx1"/>
                </a:solidFill>
              </a:rPr>
              <a:t>the </a:t>
            </a:r>
            <a:r>
              <a:rPr lang="en-US" b="1" i="1" dirty="0" smtClean="0">
                <a:solidFill>
                  <a:srgbClr val="FF8021"/>
                </a:solidFill>
              </a:rPr>
              <a:t>Date</a:t>
            </a:r>
            <a:r>
              <a:rPr lang="en-US" dirty="0" smtClean="0">
                <a:solidFill>
                  <a:schemeClr val="tx1"/>
                </a:solidFill>
              </a:rPr>
              <a:t> </a:t>
            </a:r>
            <a:r>
              <a:rPr lang="en-US" dirty="0">
                <a:solidFill>
                  <a:schemeClr val="tx1"/>
                </a:solidFill>
              </a:rPr>
              <a:t>column.</a:t>
            </a:r>
          </a:p>
          <a:p>
            <a:pPr>
              <a:buClrTx/>
            </a:pPr>
            <a:endParaRPr lang="en-US" dirty="0">
              <a:solidFill>
                <a:schemeClr val="tx1"/>
              </a:solidFill>
            </a:endParaRPr>
          </a:p>
        </p:txBody>
      </p:sp>
      <p:pic>
        <p:nvPicPr>
          <p:cNvPr id="5" name="Picture 4" descr="image4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208" y="1692338"/>
            <a:ext cx="7504428" cy="4923207"/>
          </a:xfrm>
          <a:prstGeom prst="rect">
            <a:avLst/>
          </a:prstGeom>
        </p:spPr>
      </p:pic>
    </p:spTree>
    <p:extLst>
      <p:ext uri="{BB962C8B-B14F-4D97-AF65-F5344CB8AC3E}">
        <p14:creationId xmlns:p14="http://schemas.microsoft.com/office/powerpoint/2010/main" val="145493507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5f: Vehicle Maintenance Expenses (Other Non-Operating) Worksheet </a:t>
            </a:r>
          </a:p>
        </p:txBody>
      </p:sp>
      <p:sp>
        <p:nvSpPr>
          <p:cNvPr id="3" name="Content Placeholder 2"/>
          <p:cNvSpPr>
            <a:spLocks noGrp="1"/>
          </p:cNvSpPr>
          <p:nvPr>
            <p:ph idx="1"/>
          </p:nvPr>
        </p:nvSpPr>
        <p:spPr/>
        <p:txBody>
          <a:bodyPr>
            <a:normAutofit/>
          </a:bodyPr>
          <a:lstStyle/>
          <a:p>
            <a:pPr>
              <a:buClrTx/>
            </a:pPr>
            <a:r>
              <a:rPr lang="en-US" dirty="0">
                <a:solidFill>
                  <a:schemeClr val="tx1"/>
                </a:solidFill>
              </a:rPr>
              <a:t>Select the correct vehicle type from the dropdown menu in the </a:t>
            </a:r>
            <a:r>
              <a:rPr lang="en-US" b="1" i="1" dirty="0" smtClean="0">
                <a:solidFill>
                  <a:srgbClr val="FF8021"/>
                </a:solidFill>
              </a:rPr>
              <a:t>Vehicle</a:t>
            </a:r>
            <a:r>
              <a:rPr lang="en-US" dirty="0" smtClean="0">
                <a:solidFill>
                  <a:schemeClr val="tx1"/>
                </a:solidFill>
              </a:rPr>
              <a:t> column</a:t>
            </a:r>
            <a:r>
              <a:rPr lang="en-US" dirty="0">
                <a:solidFill>
                  <a:schemeClr val="tx1"/>
                </a:solidFill>
              </a:rPr>
              <a:t>. </a:t>
            </a:r>
            <a:endParaRPr lang="en-US" dirty="0" smtClean="0">
              <a:solidFill>
                <a:schemeClr val="tx1"/>
              </a:solidFill>
            </a:endParaRPr>
          </a:p>
          <a:p>
            <a:pPr>
              <a:buClrTx/>
            </a:pPr>
            <a:r>
              <a:rPr lang="en-US" i="1" dirty="0" smtClean="0">
                <a:solidFill>
                  <a:schemeClr val="tx1"/>
                </a:solidFill>
              </a:rPr>
              <a:t>If </a:t>
            </a:r>
            <a:r>
              <a:rPr lang="en-US" i="1" dirty="0">
                <a:solidFill>
                  <a:schemeClr val="tx1"/>
                </a:solidFill>
              </a:rPr>
              <a:t>your vehicle is not listed in the dropdown menu, please </a:t>
            </a:r>
            <a:r>
              <a:rPr lang="en-US" i="1" dirty="0" smtClean="0">
                <a:solidFill>
                  <a:schemeClr val="tx1"/>
                </a:solidFill>
              </a:rPr>
              <a:t>email Kari Ruse, NDOR Transit Liaison Manager, at </a:t>
            </a:r>
            <a:r>
              <a:rPr lang="en-US" i="1" dirty="0" smtClean="0">
                <a:solidFill>
                  <a:schemeClr val="accent4">
                    <a:lumMod val="75000"/>
                  </a:schemeClr>
                </a:solidFill>
              </a:rPr>
              <a:t>kari.ruse@nebraska.gov</a:t>
            </a:r>
            <a:r>
              <a:rPr lang="en-US" i="1" dirty="0" smtClean="0">
                <a:solidFill>
                  <a:schemeClr val="tx1"/>
                </a:solidFill>
              </a:rPr>
              <a:t>.</a:t>
            </a:r>
            <a:endParaRPr lang="en-US" i="1" dirty="0"/>
          </a:p>
        </p:txBody>
      </p:sp>
      <p:pic>
        <p:nvPicPr>
          <p:cNvPr id="4" name="Picture 3" descr="image48.png"/>
          <p:cNvPicPr>
            <a:picLocks noChangeAspect="1"/>
          </p:cNvPicPr>
          <p:nvPr/>
        </p:nvPicPr>
        <p:blipFill rotWithShape="1">
          <a:blip r:embed="rId2">
            <a:extLst>
              <a:ext uri="{28A0092B-C50C-407E-A947-70E740481C1C}">
                <a14:useLocalDpi xmlns:a14="http://schemas.microsoft.com/office/drawing/2010/main" val="0"/>
              </a:ext>
            </a:extLst>
          </a:blip>
          <a:srcRect b="26611"/>
          <a:stretch/>
        </p:blipFill>
        <p:spPr>
          <a:xfrm>
            <a:off x="508000" y="2743545"/>
            <a:ext cx="7459403" cy="3502546"/>
          </a:xfrm>
          <a:prstGeom prst="rect">
            <a:avLst/>
          </a:prstGeom>
        </p:spPr>
      </p:pic>
    </p:spTree>
    <p:extLst>
      <p:ext uri="{BB962C8B-B14F-4D97-AF65-F5344CB8AC3E}">
        <p14:creationId xmlns:p14="http://schemas.microsoft.com/office/powerpoint/2010/main" val="21097465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5f: Vehicle Maintenance Expenses (Other Non-Operating) Worksheet </a:t>
            </a:r>
          </a:p>
        </p:txBody>
      </p:sp>
      <p:sp>
        <p:nvSpPr>
          <p:cNvPr id="3" name="Content Placeholder 2"/>
          <p:cNvSpPr>
            <a:spLocks noGrp="1"/>
          </p:cNvSpPr>
          <p:nvPr>
            <p:ph idx="1"/>
          </p:nvPr>
        </p:nvSpPr>
        <p:spPr/>
        <p:txBody>
          <a:bodyPr/>
          <a:lstStyle/>
          <a:p>
            <a:pPr>
              <a:buClrTx/>
            </a:pPr>
            <a:r>
              <a:rPr lang="en-US" dirty="0">
                <a:solidFill>
                  <a:schemeClr val="tx1"/>
                </a:solidFill>
              </a:rPr>
              <a:t>Enter the correct vendor/payee into the </a:t>
            </a:r>
            <a:r>
              <a:rPr lang="en-US" b="1" i="1" dirty="0" smtClean="0">
                <a:solidFill>
                  <a:srgbClr val="FF8021"/>
                </a:solidFill>
              </a:rPr>
              <a:t>Vendor</a:t>
            </a:r>
            <a:r>
              <a:rPr lang="en-US" b="1" i="1" dirty="0">
                <a:solidFill>
                  <a:srgbClr val="FF8021"/>
                </a:solidFill>
              </a:rPr>
              <a:t>/</a:t>
            </a:r>
            <a:r>
              <a:rPr lang="en-US" b="1" i="1" dirty="0" smtClean="0">
                <a:solidFill>
                  <a:srgbClr val="FF8021"/>
                </a:solidFill>
              </a:rPr>
              <a:t>Payee</a:t>
            </a:r>
            <a:r>
              <a:rPr lang="en-US" dirty="0" smtClean="0">
                <a:solidFill>
                  <a:schemeClr val="tx1"/>
                </a:solidFill>
              </a:rPr>
              <a:t> </a:t>
            </a:r>
            <a:r>
              <a:rPr lang="en-US" dirty="0">
                <a:solidFill>
                  <a:schemeClr val="tx1"/>
                </a:solidFill>
              </a:rPr>
              <a:t>column. </a:t>
            </a:r>
          </a:p>
          <a:p>
            <a:endParaRPr lang="en-US" dirty="0"/>
          </a:p>
        </p:txBody>
      </p:sp>
      <p:pic>
        <p:nvPicPr>
          <p:cNvPr id="4" name="Picture 3" descr="image4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637" y="1524000"/>
            <a:ext cx="7561017" cy="4906818"/>
          </a:xfrm>
          <a:prstGeom prst="rect">
            <a:avLst/>
          </a:prstGeom>
        </p:spPr>
      </p:pic>
      <p:sp>
        <p:nvSpPr>
          <p:cNvPr id="5" name="Rectangle 4"/>
          <p:cNvSpPr/>
          <p:nvPr/>
        </p:nvSpPr>
        <p:spPr>
          <a:xfrm>
            <a:off x="3737549" y="2730575"/>
            <a:ext cx="1212019" cy="317425"/>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429348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5f: Vehicle Maintenance Expenses (Other Non-Operating) Worksheet </a:t>
            </a:r>
          </a:p>
        </p:txBody>
      </p:sp>
      <p:sp>
        <p:nvSpPr>
          <p:cNvPr id="3" name="Content Placeholder 2"/>
          <p:cNvSpPr>
            <a:spLocks noGrp="1"/>
          </p:cNvSpPr>
          <p:nvPr>
            <p:ph idx="1"/>
          </p:nvPr>
        </p:nvSpPr>
        <p:spPr/>
        <p:txBody>
          <a:bodyPr/>
          <a:lstStyle/>
          <a:p>
            <a:pPr>
              <a:buClrTx/>
            </a:pPr>
            <a:r>
              <a:rPr lang="en-US" dirty="0">
                <a:solidFill>
                  <a:schemeClr val="tx1"/>
                </a:solidFill>
              </a:rPr>
              <a:t>Enter the correct amount into the </a:t>
            </a:r>
            <a:r>
              <a:rPr lang="en-US" b="1" i="1" dirty="0" smtClean="0">
                <a:solidFill>
                  <a:srgbClr val="FF8021"/>
                </a:solidFill>
              </a:rPr>
              <a:t>Amount</a:t>
            </a:r>
            <a:r>
              <a:rPr lang="en-US" dirty="0" smtClean="0">
                <a:solidFill>
                  <a:schemeClr val="tx1"/>
                </a:solidFill>
              </a:rPr>
              <a:t> </a:t>
            </a:r>
            <a:r>
              <a:rPr lang="en-US" dirty="0">
                <a:solidFill>
                  <a:schemeClr val="tx1"/>
                </a:solidFill>
              </a:rPr>
              <a:t>column.</a:t>
            </a:r>
          </a:p>
          <a:p>
            <a:endParaRPr lang="en-US" dirty="0"/>
          </a:p>
        </p:txBody>
      </p:sp>
      <p:pic>
        <p:nvPicPr>
          <p:cNvPr id="4" name="Picture 3" descr="image4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637" y="1524000"/>
            <a:ext cx="7561017" cy="4906818"/>
          </a:xfrm>
          <a:prstGeom prst="rect">
            <a:avLst/>
          </a:prstGeom>
        </p:spPr>
      </p:pic>
      <p:sp>
        <p:nvSpPr>
          <p:cNvPr id="5" name="Rectangle 4"/>
          <p:cNvSpPr/>
          <p:nvPr/>
        </p:nvSpPr>
        <p:spPr>
          <a:xfrm>
            <a:off x="5137982" y="2730575"/>
            <a:ext cx="1212019" cy="317425"/>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643086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5f: Vehicle Maintenance Expenses (Other Non-Operating) Worksheet </a:t>
            </a:r>
          </a:p>
        </p:txBody>
      </p:sp>
      <p:sp>
        <p:nvSpPr>
          <p:cNvPr id="3" name="Content Placeholder 2"/>
          <p:cNvSpPr>
            <a:spLocks noGrp="1"/>
          </p:cNvSpPr>
          <p:nvPr>
            <p:ph idx="1"/>
          </p:nvPr>
        </p:nvSpPr>
        <p:spPr/>
        <p:txBody>
          <a:bodyPr/>
          <a:lstStyle/>
          <a:p>
            <a:pPr>
              <a:buClrTx/>
            </a:pPr>
            <a:r>
              <a:rPr lang="en-US" dirty="0">
                <a:solidFill>
                  <a:schemeClr val="tx1"/>
                </a:solidFill>
              </a:rPr>
              <a:t>Enter a description into the </a:t>
            </a:r>
            <a:r>
              <a:rPr lang="en-US" b="1" i="1" dirty="0" smtClean="0">
                <a:solidFill>
                  <a:srgbClr val="FF8021"/>
                </a:solidFill>
              </a:rPr>
              <a:t>Description</a:t>
            </a:r>
            <a:r>
              <a:rPr lang="en-US" dirty="0" smtClean="0">
                <a:solidFill>
                  <a:schemeClr val="tx1"/>
                </a:solidFill>
              </a:rPr>
              <a:t> </a:t>
            </a:r>
            <a:r>
              <a:rPr lang="en-US" dirty="0">
                <a:solidFill>
                  <a:schemeClr val="tx1"/>
                </a:solidFill>
              </a:rPr>
              <a:t>column.</a:t>
            </a:r>
          </a:p>
          <a:p>
            <a:endParaRPr lang="en-US" dirty="0"/>
          </a:p>
        </p:txBody>
      </p:sp>
      <p:pic>
        <p:nvPicPr>
          <p:cNvPr id="4" name="Picture 3" descr="image4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637" y="1524000"/>
            <a:ext cx="7561017" cy="4906818"/>
          </a:xfrm>
          <a:prstGeom prst="rect">
            <a:avLst/>
          </a:prstGeom>
        </p:spPr>
      </p:pic>
      <p:sp>
        <p:nvSpPr>
          <p:cNvPr id="5" name="Rectangle 4"/>
          <p:cNvSpPr/>
          <p:nvPr/>
        </p:nvSpPr>
        <p:spPr>
          <a:xfrm>
            <a:off x="6559008" y="2730575"/>
            <a:ext cx="1212019" cy="317425"/>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821180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5f: Vehicle Maintenance Expenses (Other Non-Operating) Worksheet </a:t>
            </a:r>
          </a:p>
        </p:txBody>
      </p:sp>
      <p:sp>
        <p:nvSpPr>
          <p:cNvPr id="3" name="Content Placeholder 2"/>
          <p:cNvSpPr>
            <a:spLocks noGrp="1"/>
          </p:cNvSpPr>
          <p:nvPr>
            <p:ph idx="1"/>
          </p:nvPr>
        </p:nvSpPr>
        <p:spPr/>
        <p:txBody>
          <a:bodyPr/>
          <a:lstStyle/>
          <a:p>
            <a:pPr>
              <a:buClrTx/>
            </a:pPr>
            <a:r>
              <a:rPr lang="en-US" dirty="0">
                <a:solidFill>
                  <a:schemeClr val="tx1"/>
                </a:solidFill>
              </a:rPr>
              <a:t>Finally, drag-and-drop any supporting documents into the </a:t>
            </a:r>
            <a:r>
              <a:rPr lang="en-US" b="1" i="1" dirty="0" smtClean="0">
                <a:solidFill>
                  <a:srgbClr val="FF8021"/>
                </a:solidFill>
              </a:rPr>
              <a:t>Drop </a:t>
            </a:r>
            <a:r>
              <a:rPr lang="en-US" b="1" i="1" dirty="0">
                <a:solidFill>
                  <a:srgbClr val="FF8021"/>
                </a:solidFill>
              </a:rPr>
              <a:t>Files to </a:t>
            </a:r>
            <a:r>
              <a:rPr lang="en-US" b="1" i="1" dirty="0" smtClean="0">
                <a:solidFill>
                  <a:srgbClr val="FF8021"/>
                </a:solidFill>
              </a:rPr>
              <a:t>Upload</a:t>
            </a:r>
            <a:r>
              <a:rPr lang="en-US" dirty="0" smtClean="0">
                <a:solidFill>
                  <a:schemeClr val="tx1"/>
                </a:solidFill>
              </a:rPr>
              <a:t> </a:t>
            </a:r>
            <a:r>
              <a:rPr lang="en-US" dirty="0">
                <a:solidFill>
                  <a:schemeClr val="tx1"/>
                </a:solidFill>
              </a:rPr>
              <a:t>box, or, simply click on the box to select the correct file to upload. Wait until the first file has finished uploading to add additional files. Files have finished uploading when you see the green check mark. To remove a file once you have uploaded it, simply click </a:t>
            </a:r>
            <a:r>
              <a:rPr lang="en-US" b="1" i="1" dirty="0" smtClean="0">
                <a:solidFill>
                  <a:srgbClr val="FF8021"/>
                </a:solidFill>
              </a:rPr>
              <a:t>Remove</a:t>
            </a:r>
            <a:r>
              <a:rPr lang="en-US" dirty="0" smtClean="0">
                <a:solidFill>
                  <a:schemeClr val="tx1"/>
                </a:solidFill>
              </a:rPr>
              <a:t>.</a:t>
            </a:r>
            <a:endParaRPr lang="en-US" dirty="0">
              <a:solidFill>
                <a:schemeClr val="tx1"/>
              </a:solidFill>
            </a:endParaRPr>
          </a:p>
          <a:p>
            <a:endParaRPr lang="en-US" dirty="0"/>
          </a:p>
        </p:txBody>
      </p:sp>
      <p:grpSp>
        <p:nvGrpSpPr>
          <p:cNvPr id="4" name="Group 3"/>
          <p:cNvGrpSpPr/>
          <p:nvPr/>
        </p:nvGrpSpPr>
        <p:grpSpPr>
          <a:xfrm>
            <a:off x="93576" y="2870495"/>
            <a:ext cx="8168105" cy="3818106"/>
            <a:chOff x="93576" y="2870495"/>
            <a:chExt cx="8168105" cy="3818106"/>
          </a:xfrm>
        </p:grpSpPr>
        <p:pic>
          <p:nvPicPr>
            <p:cNvPr id="5" name="Picture 4" descr="image3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76" y="2914316"/>
              <a:ext cx="5651216" cy="3126770"/>
            </a:xfrm>
            <a:prstGeom prst="rect">
              <a:avLst/>
            </a:prstGeom>
          </p:spPr>
        </p:pic>
        <p:pic>
          <p:nvPicPr>
            <p:cNvPr id="6" name="Picture 5" descr="image32.png"/>
            <p:cNvPicPr>
              <a:picLocks noChangeAspect="1"/>
            </p:cNvPicPr>
            <p:nvPr/>
          </p:nvPicPr>
          <p:blipFill rotWithShape="1">
            <a:blip r:embed="rId3">
              <a:extLst>
                <a:ext uri="{28A0092B-C50C-407E-A947-70E740481C1C}">
                  <a14:useLocalDpi xmlns:a14="http://schemas.microsoft.com/office/drawing/2010/main" val="0"/>
                </a:ext>
              </a:extLst>
            </a:blip>
            <a:srcRect r="71920"/>
            <a:stretch/>
          </p:blipFill>
          <p:spPr>
            <a:xfrm>
              <a:off x="5711520" y="2870495"/>
              <a:ext cx="2550161" cy="3818106"/>
            </a:xfrm>
            <a:prstGeom prst="rect">
              <a:avLst/>
            </a:prstGeom>
          </p:spPr>
        </p:pic>
        <p:sp>
          <p:nvSpPr>
            <p:cNvPr id="7" name="Rectangle 6"/>
            <p:cNvSpPr/>
            <p:nvPr/>
          </p:nvSpPr>
          <p:spPr>
            <a:xfrm>
              <a:off x="6814337" y="3354275"/>
              <a:ext cx="523184" cy="477773"/>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01234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49" y="127635"/>
            <a:ext cx="8391526" cy="739140"/>
          </a:xfrm>
        </p:spPr>
        <p:txBody>
          <a:bodyPr>
            <a:normAutofit/>
          </a:bodyPr>
          <a:lstStyle/>
          <a:p>
            <a:r>
              <a:rPr lang="en-US" sz="3000" dirty="0" smtClean="0"/>
              <a:t>Step 1: Open or Download Google Chrome</a:t>
            </a:r>
            <a:endParaRPr lang="en-US" sz="3000" dirty="0"/>
          </a:p>
        </p:txBody>
      </p:sp>
      <p:sp>
        <p:nvSpPr>
          <p:cNvPr id="3" name="Content Placeholder 2"/>
          <p:cNvSpPr>
            <a:spLocks noGrp="1"/>
          </p:cNvSpPr>
          <p:nvPr>
            <p:ph idx="1"/>
          </p:nvPr>
        </p:nvSpPr>
        <p:spPr/>
        <p:txBody>
          <a:bodyPr>
            <a:normAutofit/>
          </a:bodyPr>
          <a:lstStyle/>
          <a:p>
            <a:pPr>
              <a:lnSpc>
                <a:spcPct val="120000"/>
              </a:lnSpc>
              <a:buClrTx/>
            </a:pPr>
            <a:r>
              <a:rPr lang="en-US" b="1" i="1" dirty="0" smtClean="0">
                <a:solidFill>
                  <a:srgbClr val="FF0000"/>
                </a:solidFill>
              </a:rPr>
              <a:t>NOTE: You may skip this step if you already have Google Chrome. </a:t>
            </a:r>
          </a:p>
          <a:p>
            <a:pPr>
              <a:lnSpc>
                <a:spcPct val="120000"/>
              </a:lnSpc>
              <a:buClrTx/>
            </a:pPr>
            <a:r>
              <a:rPr lang="en-US" dirty="0" smtClean="0">
                <a:solidFill>
                  <a:schemeClr val="tx1"/>
                </a:solidFill>
              </a:rPr>
              <a:t>The invoice </a:t>
            </a:r>
            <a:r>
              <a:rPr lang="en-US" dirty="0">
                <a:solidFill>
                  <a:schemeClr val="tx1"/>
                </a:solidFill>
              </a:rPr>
              <a:t>system is not compatible with older versions of Mozilla Firefox or Internet Explorer. The best and easiest way to use the </a:t>
            </a:r>
            <a:r>
              <a:rPr lang="en-US" dirty="0" smtClean="0">
                <a:solidFill>
                  <a:schemeClr val="tx1"/>
                </a:solidFill>
              </a:rPr>
              <a:t>invoice </a:t>
            </a:r>
            <a:r>
              <a:rPr lang="en-US" dirty="0">
                <a:solidFill>
                  <a:schemeClr val="tx1"/>
                </a:solidFill>
              </a:rPr>
              <a:t>system is through the Google Chrome web browser. </a:t>
            </a:r>
            <a:endParaRPr lang="en-US" dirty="0"/>
          </a:p>
        </p:txBody>
      </p:sp>
    </p:spTree>
    <p:extLst>
      <p:ext uri="{BB962C8B-B14F-4D97-AF65-F5344CB8AC3E}">
        <p14:creationId xmlns:p14="http://schemas.microsoft.com/office/powerpoint/2010/main" val="167303702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5f: Vehicle Maintenance Expenses (Other Non-Operating) Worksheet </a:t>
            </a:r>
          </a:p>
        </p:txBody>
      </p:sp>
      <p:sp>
        <p:nvSpPr>
          <p:cNvPr id="3" name="Content Placeholder 2"/>
          <p:cNvSpPr>
            <a:spLocks noGrp="1"/>
          </p:cNvSpPr>
          <p:nvPr>
            <p:ph idx="1"/>
          </p:nvPr>
        </p:nvSpPr>
        <p:spPr/>
        <p:txBody>
          <a:bodyPr/>
          <a:lstStyle/>
          <a:p>
            <a:pPr>
              <a:buClrTx/>
            </a:pPr>
            <a:r>
              <a:rPr lang="en-US" dirty="0">
                <a:solidFill>
                  <a:schemeClr val="tx1"/>
                </a:solidFill>
              </a:rPr>
              <a:t>Begin your next entry in the 2</a:t>
            </a:r>
            <a:r>
              <a:rPr lang="en-US" baseline="30000" dirty="0">
                <a:solidFill>
                  <a:schemeClr val="tx1"/>
                </a:solidFill>
              </a:rPr>
              <a:t>nd</a:t>
            </a:r>
            <a:r>
              <a:rPr lang="en-US" dirty="0">
                <a:solidFill>
                  <a:schemeClr val="tx1"/>
                </a:solidFill>
              </a:rPr>
              <a:t> row. Continue working until you have entered all of your data. If you need more rows, click </a:t>
            </a:r>
            <a:r>
              <a:rPr lang="en-US" b="1" i="1" dirty="0" smtClean="0">
                <a:solidFill>
                  <a:srgbClr val="FF8021"/>
                </a:solidFill>
              </a:rPr>
              <a:t>Add </a:t>
            </a:r>
            <a:r>
              <a:rPr lang="en-US" b="1" i="1" dirty="0">
                <a:solidFill>
                  <a:srgbClr val="FF8021"/>
                </a:solidFill>
              </a:rPr>
              <a:t>10 Rows</a:t>
            </a:r>
            <a:r>
              <a:rPr lang="en-US" dirty="0" smtClean="0">
                <a:solidFill>
                  <a:schemeClr val="tx1"/>
                </a:solidFill>
              </a:rPr>
              <a:t>.</a:t>
            </a:r>
            <a:endParaRPr lang="en-US" dirty="0">
              <a:solidFill>
                <a:schemeClr val="tx1"/>
              </a:solidFill>
            </a:endParaRPr>
          </a:p>
        </p:txBody>
      </p:sp>
      <p:grpSp>
        <p:nvGrpSpPr>
          <p:cNvPr id="6" name="Group 5"/>
          <p:cNvGrpSpPr/>
          <p:nvPr/>
        </p:nvGrpSpPr>
        <p:grpSpPr>
          <a:xfrm>
            <a:off x="603597" y="2047260"/>
            <a:ext cx="7209443" cy="4678660"/>
            <a:chOff x="542637" y="1524000"/>
            <a:chExt cx="7561017" cy="4906818"/>
          </a:xfrm>
        </p:grpSpPr>
        <p:pic>
          <p:nvPicPr>
            <p:cNvPr id="4" name="Picture 3" descr="image4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637" y="1524000"/>
              <a:ext cx="7561017" cy="4906818"/>
            </a:xfrm>
            <a:prstGeom prst="rect">
              <a:avLst/>
            </a:prstGeom>
          </p:spPr>
        </p:pic>
        <p:sp>
          <p:nvSpPr>
            <p:cNvPr id="5" name="Rectangle 4"/>
            <p:cNvSpPr/>
            <p:nvPr/>
          </p:nvSpPr>
          <p:spPr>
            <a:xfrm>
              <a:off x="788129" y="5616015"/>
              <a:ext cx="989872" cy="388545"/>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5978489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5f: Vehicle Maintenance Expenses (Other Non-Operating) Worksheet </a:t>
            </a:r>
          </a:p>
        </p:txBody>
      </p:sp>
      <p:sp>
        <p:nvSpPr>
          <p:cNvPr id="3" name="Content Placeholder 2"/>
          <p:cNvSpPr>
            <a:spLocks noGrp="1"/>
          </p:cNvSpPr>
          <p:nvPr>
            <p:ph idx="1"/>
          </p:nvPr>
        </p:nvSpPr>
        <p:spPr/>
        <p:txBody>
          <a:bodyPr/>
          <a:lstStyle/>
          <a:p>
            <a:pPr>
              <a:buClrTx/>
            </a:pPr>
            <a:r>
              <a:rPr lang="en-US" b="1" i="1" dirty="0">
                <a:solidFill>
                  <a:schemeClr val="accent6"/>
                </a:solidFill>
              </a:rPr>
              <a:t>Remember to save your work before moving onto the next worksheet</a:t>
            </a:r>
            <a:r>
              <a:rPr lang="en-US" b="1" i="1" dirty="0" smtClean="0">
                <a:solidFill>
                  <a:schemeClr val="accent6"/>
                </a:solidFill>
              </a:rPr>
              <a:t>!</a:t>
            </a:r>
            <a:endParaRPr lang="en-US" b="1" i="1" dirty="0">
              <a:solidFill>
                <a:schemeClr val="accent6"/>
              </a:solidFill>
            </a:endParaRPr>
          </a:p>
        </p:txBody>
      </p:sp>
      <p:pic>
        <p:nvPicPr>
          <p:cNvPr id="4" name="Picture 3" descr="image36.png"/>
          <p:cNvPicPr>
            <a:picLocks noChangeAspect="1"/>
          </p:cNvPicPr>
          <p:nvPr/>
        </p:nvPicPr>
        <p:blipFill rotWithShape="1">
          <a:blip r:embed="rId2">
            <a:extLst>
              <a:ext uri="{28A0092B-C50C-407E-A947-70E740481C1C}">
                <a14:useLocalDpi xmlns:a14="http://schemas.microsoft.com/office/drawing/2010/main" val="0"/>
              </a:ext>
            </a:extLst>
          </a:blip>
          <a:srcRect r="62839" b="65816"/>
          <a:stretch/>
        </p:blipFill>
        <p:spPr>
          <a:xfrm>
            <a:off x="682393" y="2210043"/>
            <a:ext cx="5217333" cy="2655462"/>
          </a:xfrm>
          <a:prstGeom prst="rect">
            <a:avLst/>
          </a:prstGeom>
        </p:spPr>
      </p:pic>
      <p:sp>
        <p:nvSpPr>
          <p:cNvPr id="5" name="Rectangle 4"/>
          <p:cNvSpPr/>
          <p:nvPr/>
        </p:nvSpPr>
        <p:spPr>
          <a:xfrm>
            <a:off x="1144815" y="3414564"/>
            <a:ext cx="1960912" cy="649436"/>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216648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Step 5f: Vehicle Maintenance Expenses (Other Non-Operating) Worksheet </a:t>
            </a:r>
          </a:p>
        </p:txBody>
      </p:sp>
      <p:sp>
        <p:nvSpPr>
          <p:cNvPr id="3" name="Content Placeholder 2"/>
          <p:cNvSpPr>
            <a:spLocks noGrp="1"/>
          </p:cNvSpPr>
          <p:nvPr>
            <p:ph idx="1"/>
          </p:nvPr>
        </p:nvSpPr>
        <p:spPr/>
        <p:txBody>
          <a:bodyPr/>
          <a:lstStyle/>
          <a:p>
            <a:pPr>
              <a:buClrTx/>
            </a:pPr>
            <a:r>
              <a:rPr lang="en-US" dirty="0">
                <a:solidFill>
                  <a:schemeClr val="tx1"/>
                </a:solidFill>
              </a:rPr>
              <a:t>To begin on the next worksheet, click </a:t>
            </a:r>
            <a:r>
              <a:rPr lang="en-US" b="1" i="1" dirty="0" smtClean="0">
                <a:solidFill>
                  <a:schemeClr val="accent5"/>
                </a:solidFill>
              </a:rPr>
              <a:t>Next</a:t>
            </a:r>
            <a:r>
              <a:rPr lang="en-US" dirty="0" smtClean="0">
                <a:solidFill>
                  <a:schemeClr val="tx1"/>
                </a:solidFill>
              </a:rPr>
              <a:t>.</a:t>
            </a:r>
            <a:endParaRPr lang="en-US" dirty="0">
              <a:solidFill>
                <a:schemeClr val="tx1"/>
              </a:solidFill>
            </a:endParaRPr>
          </a:p>
          <a:p>
            <a:endParaRPr lang="en-US" dirty="0"/>
          </a:p>
          <a:p>
            <a:endParaRPr lang="en-US" dirty="0"/>
          </a:p>
          <a:p>
            <a:endParaRPr lang="en-US" dirty="0"/>
          </a:p>
        </p:txBody>
      </p:sp>
      <p:pic>
        <p:nvPicPr>
          <p:cNvPr id="6" name="Picture 5" descr="image4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637" y="1524000"/>
            <a:ext cx="7561017" cy="4906818"/>
          </a:xfrm>
          <a:prstGeom prst="rect">
            <a:avLst/>
          </a:prstGeom>
        </p:spPr>
      </p:pic>
      <p:sp>
        <p:nvSpPr>
          <p:cNvPr id="7" name="Rectangle 6"/>
          <p:cNvSpPr/>
          <p:nvPr/>
        </p:nvSpPr>
        <p:spPr>
          <a:xfrm>
            <a:off x="6884129" y="1633295"/>
            <a:ext cx="989872" cy="307265"/>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171473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Step 5g</a:t>
            </a:r>
            <a:endParaRPr lang="en-US" dirty="0"/>
          </a:p>
        </p:txBody>
      </p:sp>
      <p:sp>
        <p:nvSpPr>
          <p:cNvPr id="5" name="Text Placeholder 4"/>
          <p:cNvSpPr>
            <a:spLocks noGrp="1"/>
          </p:cNvSpPr>
          <p:nvPr>
            <p:ph type="body" idx="1"/>
          </p:nvPr>
        </p:nvSpPr>
        <p:spPr/>
        <p:txBody>
          <a:bodyPr/>
          <a:lstStyle/>
          <a:p>
            <a:r>
              <a:rPr lang="en-US" dirty="0" smtClean="0"/>
              <a:t>Other Non-Operating and Capital Expenses</a:t>
            </a:r>
            <a:endParaRPr lang="en-US" dirty="0"/>
          </a:p>
        </p:txBody>
      </p:sp>
    </p:spTree>
    <p:extLst>
      <p:ext uri="{BB962C8B-B14F-4D97-AF65-F5344CB8AC3E}">
        <p14:creationId xmlns:p14="http://schemas.microsoft.com/office/powerpoint/2010/main" val="210398111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sz="2400" dirty="0" smtClean="0"/>
              <a:t>Step 5g: Other Non-Operating and Capital Expenses Worksheet</a:t>
            </a:r>
            <a:endParaRPr lang="en-US" sz="2400" dirty="0"/>
          </a:p>
        </p:txBody>
      </p:sp>
      <p:sp>
        <p:nvSpPr>
          <p:cNvPr id="7" name="Content Placeholder 6"/>
          <p:cNvSpPr>
            <a:spLocks noGrp="1"/>
          </p:cNvSpPr>
          <p:nvPr>
            <p:ph idx="1"/>
          </p:nvPr>
        </p:nvSpPr>
        <p:spPr/>
        <p:txBody>
          <a:bodyPr>
            <a:normAutofit/>
          </a:bodyPr>
          <a:lstStyle/>
          <a:p>
            <a:pPr>
              <a:buClrTx/>
            </a:pPr>
            <a:r>
              <a:rPr lang="en-US" dirty="0">
                <a:solidFill>
                  <a:srgbClr val="000000"/>
                </a:solidFill>
              </a:rPr>
              <a:t>To begin entering data, click the first empty cell to enter a date in the </a:t>
            </a:r>
            <a:r>
              <a:rPr lang="en-US" b="1" i="1" dirty="0" smtClean="0">
                <a:solidFill>
                  <a:srgbClr val="FF8021"/>
                </a:solidFill>
              </a:rPr>
              <a:t>Date</a:t>
            </a:r>
            <a:r>
              <a:rPr lang="en-US" dirty="0" smtClean="0">
                <a:solidFill>
                  <a:srgbClr val="000000"/>
                </a:solidFill>
              </a:rPr>
              <a:t> </a:t>
            </a:r>
            <a:r>
              <a:rPr lang="en-US" dirty="0">
                <a:solidFill>
                  <a:srgbClr val="000000"/>
                </a:solidFill>
              </a:rPr>
              <a:t>column</a:t>
            </a:r>
            <a:r>
              <a:rPr lang="en-US" dirty="0" smtClean="0">
                <a:solidFill>
                  <a:srgbClr val="000000"/>
                </a:solidFill>
              </a:rPr>
              <a:t>.</a:t>
            </a:r>
            <a:endParaRPr lang="en-US" dirty="0">
              <a:solidFill>
                <a:srgbClr val="000000"/>
              </a:solidFill>
            </a:endParaRPr>
          </a:p>
        </p:txBody>
      </p:sp>
      <p:pic>
        <p:nvPicPr>
          <p:cNvPr id="10" name="Picture 9" descr="image5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 y="1717040"/>
            <a:ext cx="7670800" cy="4978400"/>
          </a:xfrm>
          <a:prstGeom prst="rect">
            <a:avLst/>
          </a:prstGeom>
        </p:spPr>
      </p:pic>
    </p:spTree>
    <p:extLst>
      <p:ext uri="{BB962C8B-B14F-4D97-AF65-F5344CB8AC3E}">
        <p14:creationId xmlns:p14="http://schemas.microsoft.com/office/powerpoint/2010/main" val="14415980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400" dirty="0"/>
              <a:t>Step 5g: Other Non-Operating and Capital Expenses Worksheet</a:t>
            </a:r>
          </a:p>
        </p:txBody>
      </p:sp>
      <p:sp>
        <p:nvSpPr>
          <p:cNvPr id="5" name="Content Placeholder 4"/>
          <p:cNvSpPr>
            <a:spLocks noGrp="1"/>
          </p:cNvSpPr>
          <p:nvPr>
            <p:ph idx="1"/>
          </p:nvPr>
        </p:nvSpPr>
        <p:spPr/>
        <p:txBody>
          <a:bodyPr/>
          <a:lstStyle/>
          <a:p>
            <a:pPr>
              <a:buClrTx/>
            </a:pPr>
            <a:r>
              <a:rPr lang="en-US" dirty="0">
                <a:solidFill>
                  <a:srgbClr val="000000"/>
                </a:solidFill>
              </a:rPr>
              <a:t>Select the correct expense category from the dropdown menu in the </a:t>
            </a:r>
            <a:r>
              <a:rPr lang="en-US" b="1" i="1" dirty="0" smtClean="0">
                <a:solidFill>
                  <a:srgbClr val="FF8021"/>
                </a:solidFill>
              </a:rPr>
              <a:t>Expense Category</a:t>
            </a:r>
            <a:r>
              <a:rPr lang="en-US" dirty="0" smtClean="0">
                <a:solidFill>
                  <a:srgbClr val="000000"/>
                </a:solidFill>
              </a:rPr>
              <a:t> </a:t>
            </a:r>
            <a:r>
              <a:rPr lang="en-US" dirty="0">
                <a:solidFill>
                  <a:srgbClr val="000000"/>
                </a:solidFill>
              </a:rPr>
              <a:t>column. </a:t>
            </a:r>
          </a:p>
          <a:p>
            <a:endParaRPr lang="en-US" dirty="0"/>
          </a:p>
        </p:txBody>
      </p:sp>
      <p:pic>
        <p:nvPicPr>
          <p:cNvPr id="6" name="Picture 5" descr="image5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840" y="1757680"/>
            <a:ext cx="7259889" cy="4724400"/>
          </a:xfrm>
          <a:prstGeom prst="rect">
            <a:avLst/>
          </a:prstGeom>
        </p:spPr>
      </p:pic>
    </p:spTree>
    <p:extLst>
      <p:ext uri="{BB962C8B-B14F-4D97-AF65-F5344CB8AC3E}">
        <p14:creationId xmlns:p14="http://schemas.microsoft.com/office/powerpoint/2010/main" val="215437170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400" dirty="0"/>
              <a:t>Step 5g: Other Non-Operating and Capital Expenses Worksheet</a:t>
            </a:r>
          </a:p>
        </p:txBody>
      </p:sp>
      <p:sp>
        <p:nvSpPr>
          <p:cNvPr id="5" name="Content Placeholder 4"/>
          <p:cNvSpPr>
            <a:spLocks noGrp="1"/>
          </p:cNvSpPr>
          <p:nvPr>
            <p:ph idx="1"/>
          </p:nvPr>
        </p:nvSpPr>
        <p:spPr/>
        <p:txBody>
          <a:bodyPr/>
          <a:lstStyle/>
          <a:p>
            <a:pPr>
              <a:buClrTx/>
            </a:pPr>
            <a:r>
              <a:rPr lang="en-US" dirty="0">
                <a:solidFill>
                  <a:srgbClr val="000000"/>
                </a:solidFill>
              </a:rPr>
              <a:t>Next, enter a description in the </a:t>
            </a:r>
            <a:r>
              <a:rPr lang="en-US" b="1" i="1" dirty="0" smtClean="0">
                <a:solidFill>
                  <a:srgbClr val="FF8021"/>
                </a:solidFill>
              </a:rPr>
              <a:t>Description</a:t>
            </a:r>
            <a:r>
              <a:rPr lang="en-US" dirty="0" smtClean="0">
                <a:solidFill>
                  <a:srgbClr val="000000"/>
                </a:solidFill>
              </a:rPr>
              <a:t> </a:t>
            </a:r>
            <a:r>
              <a:rPr lang="en-US" dirty="0">
                <a:solidFill>
                  <a:srgbClr val="000000"/>
                </a:solidFill>
              </a:rPr>
              <a:t>column</a:t>
            </a:r>
            <a:r>
              <a:rPr lang="en-US" dirty="0" smtClean="0">
                <a:solidFill>
                  <a:srgbClr val="000000"/>
                </a:solidFill>
              </a:rPr>
              <a:t>.</a:t>
            </a:r>
            <a:endParaRPr lang="en-US" dirty="0">
              <a:solidFill>
                <a:srgbClr val="000000"/>
              </a:solidFill>
            </a:endParaRPr>
          </a:p>
        </p:txBody>
      </p:sp>
      <p:pic>
        <p:nvPicPr>
          <p:cNvPr id="7" name="Picture 6" descr="image5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 y="1483360"/>
            <a:ext cx="8104208" cy="4886960"/>
          </a:xfrm>
          <a:prstGeom prst="rect">
            <a:avLst/>
          </a:prstGeom>
        </p:spPr>
      </p:pic>
      <p:sp>
        <p:nvSpPr>
          <p:cNvPr id="8" name="Rectangle 7"/>
          <p:cNvSpPr/>
          <p:nvPr/>
        </p:nvSpPr>
        <p:spPr>
          <a:xfrm>
            <a:off x="4628608" y="2374975"/>
            <a:ext cx="1680751" cy="358065"/>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6924476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400" dirty="0"/>
              <a:t>Step 5g: Other Non-Operating and Capital Expenses Worksheet</a:t>
            </a:r>
          </a:p>
        </p:txBody>
      </p:sp>
      <p:sp>
        <p:nvSpPr>
          <p:cNvPr id="5" name="Content Placeholder 4"/>
          <p:cNvSpPr>
            <a:spLocks noGrp="1"/>
          </p:cNvSpPr>
          <p:nvPr>
            <p:ph idx="1"/>
          </p:nvPr>
        </p:nvSpPr>
        <p:spPr/>
        <p:txBody>
          <a:bodyPr/>
          <a:lstStyle/>
          <a:p>
            <a:pPr>
              <a:buClrTx/>
            </a:pPr>
            <a:r>
              <a:rPr lang="en-US" dirty="0">
                <a:solidFill>
                  <a:srgbClr val="000000"/>
                </a:solidFill>
              </a:rPr>
              <a:t>Enter the correct amount into the </a:t>
            </a:r>
            <a:r>
              <a:rPr lang="en-US" b="1" i="1" dirty="0" smtClean="0">
                <a:solidFill>
                  <a:srgbClr val="FF8021"/>
                </a:solidFill>
              </a:rPr>
              <a:t>Amount</a:t>
            </a:r>
            <a:r>
              <a:rPr lang="en-US" dirty="0" smtClean="0">
                <a:solidFill>
                  <a:srgbClr val="000000"/>
                </a:solidFill>
              </a:rPr>
              <a:t> </a:t>
            </a:r>
            <a:r>
              <a:rPr lang="en-US" dirty="0">
                <a:solidFill>
                  <a:srgbClr val="000000"/>
                </a:solidFill>
              </a:rPr>
              <a:t>column.</a:t>
            </a:r>
          </a:p>
          <a:p>
            <a:endParaRPr lang="en-US" dirty="0"/>
          </a:p>
          <a:p>
            <a:endParaRPr lang="en-US" dirty="0"/>
          </a:p>
        </p:txBody>
      </p:sp>
      <p:pic>
        <p:nvPicPr>
          <p:cNvPr id="6" name="Picture 5" descr="image5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 y="1483360"/>
            <a:ext cx="8104208" cy="4886960"/>
          </a:xfrm>
          <a:prstGeom prst="rect">
            <a:avLst/>
          </a:prstGeom>
        </p:spPr>
      </p:pic>
      <p:sp>
        <p:nvSpPr>
          <p:cNvPr id="7" name="Rectangle 6"/>
          <p:cNvSpPr/>
          <p:nvPr/>
        </p:nvSpPr>
        <p:spPr>
          <a:xfrm>
            <a:off x="6294848" y="2354655"/>
            <a:ext cx="1680751" cy="358065"/>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5600754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400" dirty="0"/>
              <a:t>Step 5g: Other Non-Operating and Capital Expenses Worksheet</a:t>
            </a:r>
          </a:p>
        </p:txBody>
      </p:sp>
      <p:sp>
        <p:nvSpPr>
          <p:cNvPr id="5" name="Content Placeholder 4"/>
          <p:cNvSpPr>
            <a:spLocks noGrp="1"/>
          </p:cNvSpPr>
          <p:nvPr>
            <p:ph idx="1"/>
          </p:nvPr>
        </p:nvSpPr>
        <p:spPr/>
        <p:txBody>
          <a:bodyPr/>
          <a:lstStyle/>
          <a:p>
            <a:pPr>
              <a:buClrTx/>
            </a:pPr>
            <a:r>
              <a:rPr lang="en-US" dirty="0">
                <a:solidFill>
                  <a:srgbClr val="000000"/>
                </a:solidFill>
              </a:rPr>
              <a:t>Finally, drag-and-drop any supporting documents into the </a:t>
            </a:r>
            <a:r>
              <a:rPr lang="en-US" b="1" i="1" dirty="0" smtClean="0">
                <a:solidFill>
                  <a:srgbClr val="FF8021"/>
                </a:solidFill>
              </a:rPr>
              <a:t>Drop </a:t>
            </a:r>
            <a:r>
              <a:rPr lang="en-US" b="1" i="1" dirty="0">
                <a:solidFill>
                  <a:srgbClr val="FF8021"/>
                </a:solidFill>
              </a:rPr>
              <a:t>Files to </a:t>
            </a:r>
            <a:r>
              <a:rPr lang="en-US" b="1" i="1" dirty="0" smtClean="0">
                <a:solidFill>
                  <a:srgbClr val="FF8021"/>
                </a:solidFill>
              </a:rPr>
              <a:t>Upload</a:t>
            </a:r>
            <a:r>
              <a:rPr lang="en-US" dirty="0" smtClean="0">
                <a:solidFill>
                  <a:srgbClr val="000000"/>
                </a:solidFill>
              </a:rPr>
              <a:t> </a:t>
            </a:r>
            <a:r>
              <a:rPr lang="en-US" dirty="0">
                <a:solidFill>
                  <a:srgbClr val="000000"/>
                </a:solidFill>
              </a:rPr>
              <a:t>box, or, simply click on the box to select the correct file to upload. Wait until the first file has finished uploading to add additional files. Files have finished uploading when you see the green check mark. To remove a file once you have uploaded it, simply click </a:t>
            </a:r>
            <a:r>
              <a:rPr lang="en-US" b="1" i="1" dirty="0" smtClean="0">
                <a:solidFill>
                  <a:srgbClr val="FF8021"/>
                </a:solidFill>
              </a:rPr>
              <a:t>Remove</a:t>
            </a:r>
            <a:r>
              <a:rPr lang="en-US" dirty="0" smtClean="0">
                <a:solidFill>
                  <a:srgbClr val="000000"/>
                </a:solidFill>
              </a:rPr>
              <a:t>.</a:t>
            </a:r>
            <a:endParaRPr lang="en-US" dirty="0">
              <a:solidFill>
                <a:srgbClr val="000000"/>
              </a:solidFill>
            </a:endParaRPr>
          </a:p>
          <a:p>
            <a:endParaRPr lang="en-US" dirty="0"/>
          </a:p>
        </p:txBody>
      </p:sp>
      <p:grpSp>
        <p:nvGrpSpPr>
          <p:cNvPr id="6" name="Group 5"/>
          <p:cNvGrpSpPr/>
          <p:nvPr/>
        </p:nvGrpSpPr>
        <p:grpSpPr>
          <a:xfrm>
            <a:off x="93576" y="2870495"/>
            <a:ext cx="8168105" cy="3818106"/>
            <a:chOff x="93576" y="2870495"/>
            <a:chExt cx="8168105" cy="3818106"/>
          </a:xfrm>
        </p:grpSpPr>
        <p:pic>
          <p:nvPicPr>
            <p:cNvPr id="7" name="Picture 6" descr="image3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76" y="2914316"/>
              <a:ext cx="5651216" cy="3126770"/>
            </a:xfrm>
            <a:prstGeom prst="rect">
              <a:avLst/>
            </a:prstGeom>
          </p:spPr>
        </p:pic>
        <p:pic>
          <p:nvPicPr>
            <p:cNvPr id="8" name="Picture 7" descr="image32.png"/>
            <p:cNvPicPr>
              <a:picLocks noChangeAspect="1"/>
            </p:cNvPicPr>
            <p:nvPr/>
          </p:nvPicPr>
          <p:blipFill rotWithShape="1">
            <a:blip r:embed="rId3">
              <a:extLst>
                <a:ext uri="{28A0092B-C50C-407E-A947-70E740481C1C}">
                  <a14:useLocalDpi xmlns:a14="http://schemas.microsoft.com/office/drawing/2010/main" val="0"/>
                </a:ext>
              </a:extLst>
            </a:blip>
            <a:srcRect r="71920"/>
            <a:stretch/>
          </p:blipFill>
          <p:spPr>
            <a:xfrm>
              <a:off x="5711520" y="2870495"/>
              <a:ext cx="2550161" cy="3818106"/>
            </a:xfrm>
            <a:prstGeom prst="rect">
              <a:avLst/>
            </a:prstGeom>
          </p:spPr>
        </p:pic>
        <p:sp>
          <p:nvSpPr>
            <p:cNvPr id="9" name="Rectangle 8"/>
            <p:cNvSpPr/>
            <p:nvPr/>
          </p:nvSpPr>
          <p:spPr>
            <a:xfrm>
              <a:off x="6814337" y="3354275"/>
              <a:ext cx="523184" cy="477773"/>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1832863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2400" dirty="0"/>
              <a:t>Step 5g: Other Non-Operating and Capital Expenses Worksheet</a:t>
            </a:r>
          </a:p>
        </p:txBody>
      </p:sp>
      <p:sp>
        <p:nvSpPr>
          <p:cNvPr id="5" name="Content Placeholder 4"/>
          <p:cNvSpPr>
            <a:spLocks noGrp="1"/>
          </p:cNvSpPr>
          <p:nvPr>
            <p:ph idx="1"/>
          </p:nvPr>
        </p:nvSpPr>
        <p:spPr/>
        <p:txBody>
          <a:bodyPr/>
          <a:lstStyle/>
          <a:p>
            <a:pPr>
              <a:buClrTx/>
            </a:pPr>
            <a:r>
              <a:rPr lang="en-US" dirty="0">
                <a:solidFill>
                  <a:srgbClr val="000000"/>
                </a:solidFill>
              </a:rPr>
              <a:t>Begin your next entry in the 2</a:t>
            </a:r>
            <a:r>
              <a:rPr lang="en-US" baseline="30000" dirty="0">
                <a:solidFill>
                  <a:srgbClr val="000000"/>
                </a:solidFill>
              </a:rPr>
              <a:t>nd</a:t>
            </a:r>
            <a:r>
              <a:rPr lang="en-US" dirty="0">
                <a:solidFill>
                  <a:srgbClr val="000000"/>
                </a:solidFill>
              </a:rPr>
              <a:t> row. Continue working until you have entered all of your data. If you need more rows, click </a:t>
            </a:r>
            <a:r>
              <a:rPr lang="en-US" b="1" i="1" dirty="0" smtClean="0">
                <a:solidFill>
                  <a:srgbClr val="FF8021"/>
                </a:solidFill>
              </a:rPr>
              <a:t>Add </a:t>
            </a:r>
            <a:r>
              <a:rPr lang="en-US" b="1" i="1" dirty="0">
                <a:solidFill>
                  <a:srgbClr val="FF8021"/>
                </a:solidFill>
              </a:rPr>
              <a:t>10 Rows</a:t>
            </a:r>
            <a:r>
              <a:rPr lang="en-US" dirty="0" smtClean="0">
                <a:solidFill>
                  <a:srgbClr val="000000"/>
                </a:solidFill>
              </a:rPr>
              <a:t>.</a:t>
            </a:r>
            <a:endParaRPr lang="en-US" dirty="0">
              <a:solidFill>
                <a:srgbClr val="000000"/>
              </a:solidFill>
            </a:endParaRPr>
          </a:p>
        </p:txBody>
      </p:sp>
      <p:pic>
        <p:nvPicPr>
          <p:cNvPr id="6" name="Picture 5" descr="image5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 y="1943418"/>
            <a:ext cx="7829888" cy="4721541"/>
          </a:xfrm>
          <a:prstGeom prst="rect">
            <a:avLst/>
          </a:prstGeom>
        </p:spPr>
      </p:pic>
      <p:sp>
        <p:nvSpPr>
          <p:cNvPr id="7" name="Rectangle 6"/>
          <p:cNvSpPr/>
          <p:nvPr/>
        </p:nvSpPr>
        <p:spPr>
          <a:xfrm>
            <a:off x="538187" y="5813079"/>
            <a:ext cx="985814" cy="404841"/>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21762993"/>
      </p:ext>
    </p:extLst>
  </p:cSld>
  <p:clrMapOvr>
    <a:masterClrMapping/>
  </p:clrMapOvr>
</p:sld>
</file>

<file path=ppt/theme/theme1.xml><?xml version="1.0" encoding="utf-8"?>
<a:theme xmlns:a="http://schemas.openxmlformats.org/drawingml/2006/main" name="View">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docProps/app.xml><?xml version="1.0" encoding="utf-8"?>
<Properties xmlns="http://schemas.openxmlformats.org/officeDocument/2006/extended-properties" xmlns:vt="http://schemas.openxmlformats.org/officeDocument/2006/docPropsVTypes">
  <Template>Facet</Template>
  <TotalTime>3727</TotalTime>
  <Words>4259</Words>
  <Application>Microsoft Office PowerPoint</Application>
  <PresentationFormat>On-screen Show (4:3)</PresentationFormat>
  <Paragraphs>369</Paragraphs>
  <Slides>124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124</vt:i4>
      </vt:variant>
    </vt:vector>
  </HeadingPairs>
  <TitlesOfParts>
    <vt:vector size="128" baseType="lpstr">
      <vt:lpstr>Arial</vt:lpstr>
      <vt:lpstr>Century Gothic</vt:lpstr>
      <vt:lpstr>Wingdings 2</vt:lpstr>
      <vt:lpstr>View</vt:lpstr>
      <vt:lpstr>Nebraska Transit Invoice Website</vt:lpstr>
      <vt:lpstr>Dana, Carol, Marilee, &amp; Charles </vt:lpstr>
      <vt:lpstr>Kick the Tires: Overview  </vt:lpstr>
      <vt:lpstr>WHY Move to an Online System?</vt:lpstr>
      <vt:lpstr>HOW: Invoice System Walkthrough</vt:lpstr>
      <vt:lpstr>During the Walkthrough – INFORMAL</vt:lpstr>
      <vt:lpstr>How to Use the New Invoice System</vt:lpstr>
      <vt:lpstr>Step 1</vt:lpstr>
      <vt:lpstr>Step 1: Open or Download Google Chrome</vt:lpstr>
      <vt:lpstr>Step 1: Open or Download Google Chrome</vt:lpstr>
      <vt:lpstr>Step 1: Downloading Google Chrome</vt:lpstr>
      <vt:lpstr>Step 1:  Downloading Google Chrome</vt:lpstr>
      <vt:lpstr>Step 1:  Downloading Google Chrome</vt:lpstr>
      <vt:lpstr>Step 2</vt:lpstr>
      <vt:lpstr>Step 2: The Invoice Website</vt:lpstr>
      <vt:lpstr>Step 3</vt:lpstr>
      <vt:lpstr>Step 3: Create a New User Account </vt:lpstr>
      <vt:lpstr>Step 3: Create a New User Account </vt:lpstr>
      <vt:lpstr>Step 3: Create a New User Account </vt:lpstr>
      <vt:lpstr>Step 3: Create a New User Account </vt:lpstr>
      <vt:lpstr>Step 3: Create a New User Account </vt:lpstr>
      <vt:lpstr>PowerPoint Presentation</vt:lpstr>
      <vt:lpstr>Step 4: Logging In</vt:lpstr>
      <vt:lpstr>Step 4: Logging In</vt:lpstr>
      <vt:lpstr>Step 4: Logging In</vt:lpstr>
      <vt:lpstr>Step 5</vt:lpstr>
      <vt:lpstr>Step 5: Creating and Submitting Your First Invoice</vt:lpstr>
      <vt:lpstr>Step 5: Creating and Submitting Your First Invoice</vt:lpstr>
      <vt:lpstr>Step 5: Creating and Submitting Your First Invoice</vt:lpstr>
      <vt:lpstr>Step 5a:</vt:lpstr>
      <vt:lpstr>Step 5a: Operating Revenue Worksheet</vt:lpstr>
      <vt:lpstr>Step 5a: Operating Revenue Worksheet</vt:lpstr>
      <vt:lpstr>Step 5a: Operating Revenue Worksheet</vt:lpstr>
      <vt:lpstr>Step 5a: Operating Revenue Worksheet</vt:lpstr>
      <vt:lpstr>Step 5a: Operating Revenue Worksheet</vt:lpstr>
      <vt:lpstr>Step 5a: Operating Revenue Worksheet</vt:lpstr>
      <vt:lpstr>Step 5a: Operating Revenue Worksheet</vt:lpstr>
      <vt:lpstr>Step 5a: Operating Revenue Worksheet</vt:lpstr>
      <vt:lpstr>Step 5b: </vt:lpstr>
      <vt:lpstr>Step 5b: Local Matching Funds Worksheet</vt:lpstr>
      <vt:lpstr>Step 5b: Local Matching Funds Worksheet</vt:lpstr>
      <vt:lpstr>Step 5b: Local Matching Funds Worksheet</vt:lpstr>
      <vt:lpstr>Step 5b: Local Matching Funds Worksheet</vt:lpstr>
      <vt:lpstr>Step 5b: Local Matching Funds Worksheet</vt:lpstr>
      <vt:lpstr>Step 5b: Local Matching Funds Worksheet</vt:lpstr>
      <vt:lpstr>Step 5b: Local Matching Funds Worksheet</vt:lpstr>
      <vt:lpstr>Step 5c</vt:lpstr>
      <vt:lpstr>Step 5c: Operating Personnel Expenses Worksheet</vt:lpstr>
      <vt:lpstr>Step 5c: Operating Personnel Expenses Worksheet</vt:lpstr>
      <vt:lpstr>Step 5c: Operating Personnel Expenses Worksheet</vt:lpstr>
      <vt:lpstr>Step 5c: Operating Personnel Expenses Worksheet</vt:lpstr>
      <vt:lpstr>Step 5c: Operating Personnel Expenses Worksheet</vt:lpstr>
      <vt:lpstr>Step 5c: Operating Personnel Expenses Worksheet</vt:lpstr>
      <vt:lpstr>Step 5c: Operating Personnel Expenses Worksheet</vt:lpstr>
      <vt:lpstr>Step 5c: Operating Personnel Expenses Worksheet</vt:lpstr>
      <vt:lpstr>Step 5c: Operating Personnel Expenses Worksheet</vt:lpstr>
      <vt:lpstr>Step 5c: Operating Personnel Expenses Worksheet</vt:lpstr>
      <vt:lpstr>Step 5c: Operating Personnel Expenses Worksheet</vt:lpstr>
      <vt:lpstr>Step 5d</vt:lpstr>
      <vt:lpstr>Step 5d: Operating Expenses: Fuel or Oil Worksheet</vt:lpstr>
      <vt:lpstr>Step 5d: Operating Expenses: Fuel or Oil Worksheet</vt:lpstr>
      <vt:lpstr>Step 5d: Operating Expenses: Fuel or Oil Worksheet</vt:lpstr>
      <vt:lpstr>Step 5d: Operating Expenses: Fuel or Oil Worksheet</vt:lpstr>
      <vt:lpstr>Step 5d: Operating Expenses: Fuel or Oil Worksheet</vt:lpstr>
      <vt:lpstr>Step 5d: Operating Expenses: Fuel or Oil Worksheet</vt:lpstr>
      <vt:lpstr>Step 5d: Operating Expenses: Fuel or Oil Worksheet</vt:lpstr>
      <vt:lpstr>Step 5d: Operating Expenses: Fuel or Oil Worksheet</vt:lpstr>
      <vt:lpstr>Step 5d: Operating Expenses: Fuel or Oil Worksheet</vt:lpstr>
      <vt:lpstr>Step 5d: Operating Expenses: Fuel or Oil Worksheet</vt:lpstr>
      <vt:lpstr>Step 5e</vt:lpstr>
      <vt:lpstr>Step 5e: Non-Operating Expenses (Personnel) Worksheet</vt:lpstr>
      <vt:lpstr>Step 5e: Non-Operating Expenses (Personnel) Worksheet</vt:lpstr>
      <vt:lpstr>Step 5e: Non-Operating Expenses (Personnel) Worksheet</vt:lpstr>
      <vt:lpstr>Step 5e: Non-Operating Expenses (Personnel) Worksheet</vt:lpstr>
      <vt:lpstr>Step 5e: Non-Operating Expenses (Personnel) Worksheet</vt:lpstr>
      <vt:lpstr>Step 5e: Non-Operating Expenses (Personnel) Worksheet</vt:lpstr>
      <vt:lpstr>Step 5e: Non-Operating Expenses (Personnel) Worksheet</vt:lpstr>
      <vt:lpstr>Step 5e: Non-Operating Expenses (Personnel) Worksheet</vt:lpstr>
      <vt:lpstr>Step 5e: Non-Operating Expenses (Personnel) Worksheet</vt:lpstr>
      <vt:lpstr>Step 5e: Non-Operating Expenses (Personnel) Worksheet</vt:lpstr>
      <vt:lpstr>Step 5e: Non-Operating Expenses (Personnel) Worksheet</vt:lpstr>
      <vt:lpstr>Step 5e: Non-Operating Expenses (Personnel) Worksheet</vt:lpstr>
      <vt:lpstr>Step 5f</vt:lpstr>
      <vt:lpstr>Step 5f: Vehicle Maintenance Expenses (Other Non-Operating) Worksheet </vt:lpstr>
      <vt:lpstr>Step 5f: Vehicle Maintenance Expenses (Other Non-Operating) Worksheet </vt:lpstr>
      <vt:lpstr>Step 5f: Vehicle Maintenance Expenses (Other Non-Operating) Worksheet </vt:lpstr>
      <vt:lpstr>Step 5f: Vehicle Maintenance Expenses (Other Non-Operating) Worksheet </vt:lpstr>
      <vt:lpstr>Step 5f: Vehicle Maintenance Expenses (Other Non-Operating) Worksheet </vt:lpstr>
      <vt:lpstr>Step 5f: Vehicle Maintenance Expenses (Other Non-Operating) Worksheet </vt:lpstr>
      <vt:lpstr>Step 5f: Vehicle Maintenance Expenses (Other Non-Operating) Worksheet </vt:lpstr>
      <vt:lpstr>Step 5f: Vehicle Maintenance Expenses (Other Non-Operating) Worksheet </vt:lpstr>
      <vt:lpstr>Step 5f: Vehicle Maintenance Expenses (Other Non-Operating) Worksheet </vt:lpstr>
      <vt:lpstr>Step 5g</vt:lpstr>
      <vt:lpstr>Step 5g: Other Non-Operating and Capital Expenses Worksheet</vt:lpstr>
      <vt:lpstr>Step 5g: Other Non-Operating and Capital Expenses Worksheet</vt:lpstr>
      <vt:lpstr>Step 5g: Other Non-Operating and Capital Expenses Worksheet</vt:lpstr>
      <vt:lpstr>Step 5g: Other Non-Operating and Capital Expenses Worksheet</vt:lpstr>
      <vt:lpstr>Step 5g: Other Non-Operating and Capital Expenses Worksheet</vt:lpstr>
      <vt:lpstr>Step 5g: Other Non-Operating and Capital Expenses Worksheet</vt:lpstr>
      <vt:lpstr>Step 5g: Other Non-Operating and Capital Expenses Worksheet</vt:lpstr>
      <vt:lpstr>Step 5g: Other Non-Operating and Capital Expenses Worksheet</vt:lpstr>
      <vt:lpstr>Step 5h</vt:lpstr>
      <vt:lpstr>Step 5h: Operating Statistics Worksheet</vt:lpstr>
      <vt:lpstr>Step 5h: Operating Statistics Worksheet</vt:lpstr>
      <vt:lpstr>Step 5h: Operating Statistics Worksheet</vt:lpstr>
      <vt:lpstr>Step 5h: Operating Statistics Worksheet</vt:lpstr>
      <vt:lpstr>Step 5i:</vt:lpstr>
      <vt:lpstr>Step 5i: Draft Invoices</vt:lpstr>
      <vt:lpstr>Step 6</vt:lpstr>
      <vt:lpstr>Step 6: Viewing Summaries and Submitting Invoices</vt:lpstr>
      <vt:lpstr>Step 6: Viewing Summaries and Submitting Invoices</vt:lpstr>
      <vt:lpstr>Step 6: Viewing Summaries and Submitting Invoices</vt:lpstr>
      <vt:lpstr>Step 6: Viewing Summaries and Submitting Invoices</vt:lpstr>
      <vt:lpstr>Step 6: Viewing Summaries and Submitting Invoices</vt:lpstr>
      <vt:lpstr>Step 6: Viewing Summaries and Submitting Invoices</vt:lpstr>
      <vt:lpstr>Step 6: Viewing Summaries and Submitting Invoices</vt:lpstr>
      <vt:lpstr>Viewing Previous Invoices</vt:lpstr>
      <vt:lpstr>Viewing Previous Invoices</vt:lpstr>
      <vt:lpstr>Congratulations!</vt:lpstr>
      <vt:lpstr>Live Session – Q&amp;A</vt:lpstr>
      <vt:lpstr>Kick the Tires After-Party:</vt:lpstr>
      <vt:lpstr>Overall Impressions?</vt:lpstr>
      <vt:lpstr>Feedback 2.0:</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Invoice System Walkthrough</dc:title>
  <dc:creator>Erin Skoog</dc:creator>
  <cp:lastModifiedBy>cpacs</cp:lastModifiedBy>
  <cp:revision>618</cp:revision>
  <cp:lastPrinted>2014-06-25T12:47:06Z</cp:lastPrinted>
  <dcterms:created xsi:type="dcterms:W3CDTF">2014-06-18T17:05:40Z</dcterms:created>
  <dcterms:modified xsi:type="dcterms:W3CDTF">2014-07-08T17:10:23Z</dcterms:modified>
</cp:coreProperties>
</file>