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9" r:id="rId2"/>
    <p:sldId id="274" r:id="rId3"/>
    <p:sldId id="300" r:id="rId4"/>
    <p:sldId id="273" r:id="rId5"/>
    <p:sldId id="333" r:id="rId6"/>
    <p:sldId id="320" r:id="rId7"/>
    <p:sldId id="337" r:id="rId8"/>
    <p:sldId id="338" r:id="rId9"/>
    <p:sldId id="339" r:id="rId10"/>
    <p:sldId id="340" r:id="rId11"/>
    <p:sldId id="341" r:id="rId12"/>
    <p:sldId id="342" r:id="rId13"/>
    <p:sldId id="332" r:id="rId14"/>
    <p:sldId id="257" r:id="rId15"/>
    <p:sldId id="265" r:id="rId16"/>
    <p:sldId id="327" r:id="rId17"/>
    <p:sldId id="260" r:id="rId18"/>
    <p:sldId id="343" r:id="rId19"/>
    <p:sldId id="328" r:id="rId20"/>
    <p:sldId id="261" r:id="rId21"/>
    <p:sldId id="329" r:id="rId22"/>
    <p:sldId id="311" r:id="rId23"/>
    <p:sldId id="312" r:id="rId24"/>
    <p:sldId id="313" r:id="rId25"/>
    <p:sldId id="314" r:id="rId26"/>
    <p:sldId id="315" r:id="rId27"/>
    <p:sldId id="316" r:id="rId28"/>
    <p:sldId id="317" r:id="rId29"/>
    <p:sldId id="318" r:id="rId30"/>
    <p:sldId id="319" r:id="rId31"/>
    <p:sldId id="272" r:id="rId32"/>
    <p:sldId id="263" r:id="rId33"/>
    <p:sldId id="330" r:id="rId34"/>
    <p:sldId id="275" r:id="rId35"/>
    <p:sldId id="276" r:id="rId36"/>
    <p:sldId id="351" r:id="rId37"/>
    <p:sldId id="348" r:id="rId38"/>
    <p:sldId id="349" r:id="rId39"/>
    <p:sldId id="350" r:id="rId40"/>
    <p:sldId id="301" r:id="rId41"/>
    <p:sldId id="302" r:id="rId42"/>
    <p:sldId id="304" r:id="rId43"/>
    <p:sldId id="308" r:id="rId44"/>
    <p:sldId id="267" r:id="rId45"/>
    <p:sldId id="321" r:id="rId46"/>
    <p:sldId id="346" r:id="rId47"/>
    <p:sldId id="347" r:id="rId48"/>
    <p:sldId id="268" r:id="rId49"/>
    <p:sldId id="309" r:id="rId50"/>
    <p:sldId id="310" r:id="rId51"/>
    <p:sldId id="324" r:id="rId52"/>
    <p:sldId id="270" r:id="rId53"/>
    <p:sldId id="322" r:id="rId54"/>
    <p:sldId id="323" r:id="rId5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pacs" initials="c" lastIdx="2" clrIdx="0">
    <p:extLst>
      <p:ext uri="{19B8F6BF-5375-455C-9EA6-DF929625EA0E}">
        <p15:presenceInfo xmlns:p15="http://schemas.microsoft.com/office/powerpoint/2012/main" userId="cpac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75" autoAdjust="0"/>
    <p:restoredTop sz="94660"/>
  </p:normalViewPr>
  <p:slideViewPr>
    <p:cSldViewPr snapToGrid="0">
      <p:cViewPr varScale="1">
        <p:scale>
          <a:sx n="76" d="100"/>
          <a:sy n="76" d="100"/>
        </p:scale>
        <p:origin x="198"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18863024934383199"/>
          <c:y val="5.6250000000000001E-2"/>
        </c:manualLayout>
      </c:layout>
      <c:overlay val="0"/>
    </c:title>
    <c:autoTitleDeleted val="0"/>
    <c:plotArea>
      <c:layout/>
      <c:pieChart>
        <c:varyColors val="1"/>
        <c:ser>
          <c:idx val="0"/>
          <c:order val="0"/>
          <c:tx>
            <c:strRef>
              <c:f>Sheet1!$B$1</c:f>
              <c:strCache>
                <c:ptCount val="1"/>
                <c:pt idx="0">
                  <c:v>Passenger Service &amp; Safety Training</c:v>
                </c:pt>
              </c:strCache>
            </c:strRef>
          </c:tx>
          <c:explosion val="25"/>
          <c:dLbls>
            <c:dLbl>
              <c:idx val="0"/>
              <c:layout>
                <c:manualLayout>
                  <c:x val="-9.6738065944881907E-2"/>
                  <c:y val="-0.180016978346457"/>
                </c:manualLayout>
              </c:layout>
              <c:tx>
                <c:rich>
                  <a:bodyPr/>
                  <a:lstStyle/>
                  <a:p>
                    <a:r>
                      <a:rPr lang="en-US" sz="2400" dirty="0" smtClean="0">
                        <a:solidFill>
                          <a:srgbClr val="000000"/>
                        </a:solidFill>
                        <a:latin typeface="Arial" panose="020B0604020202020204" pitchFamily="34" charset="0"/>
                        <a:cs typeface="Arial" panose="020B0604020202020204" pitchFamily="34" charset="0"/>
                      </a:rPr>
                      <a:t>78</a:t>
                    </a:r>
                    <a:r>
                      <a:rPr lang="en-US" sz="2400" dirty="0">
                        <a:solidFill>
                          <a:srgbClr val="000000"/>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c:rich>
              </c:tx>
              <c:showLegendKey val="0"/>
              <c:showVal val="1"/>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sz="2400" dirty="0" smtClean="0">
                        <a:solidFill>
                          <a:srgbClr val="000000"/>
                        </a:solidFill>
                        <a:latin typeface="Arial" panose="020B0604020202020204" pitchFamily="34" charset="0"/>
                        <a:cs typeface="Arial" panose="020B0604020202020204" pitchFamily="34" charset="0"/>
                      </a:rPr>
                      <a:t>22</a:t>
                    </a:r>
                    <a:r>
                      <a:rPr lang="en-US" sz="2400" dirty="0">
                        <a:solidFill>
                          <a:srgbClr val="000000"/>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c:rich>
              </c:tx>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Sheet1!$A$2:$A$3</c:f>
              <c:strCache>
                <c:ptCount val="2"/>
                <c:pt idx="0">
                  <c:v>Have Attended PASS -- 302</c:v>
                </c:pt>
                <c:pt idx="1">
                  <c:v>Have Not Attended  PASS -- 83</c:v>
                </c:pt>
              </c:strCache>
            </c:strRef>
          </c:cat>
          <c:val>
            <c:numRef>
              <c:f>Sheet1!$B$2:$B$3</c:f>
              <c:numCache>
                <c:formatCode>General</c:formatCode>
                <c:ptCount val="2"/>
                <c:pt idx="0">
                  <c:v>302</c:v>
                </c:pt>
                <c:pt idx="1">
                  <c:v>83</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9349963090551205"/>
          <c:y val="0.44859055118110203"/>
          <c:w val="0.39504195374015755"/>
          <c:h val="0.290568897637794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Defensive Driving Training</a:t>
            </a:r>
          </a:p>
        </c:rich>
      </c:tx>
      <c:layout/>
      <c:overlay val="0"/>
    </c:title>
    <c:autoTitleDeleted val="0"/>
    <c:plotArea>
      <c:layout/>
      <c:pieChart>
        <c:varyColors val="1"/>
        <c:ser>
          <c:idx val="0"/>
          <c:order val="0"/>
          <c:tx>
            <c:strRef>
              <c:f>Sheet1!$B$1</c:f>
              <c:strCache>
                <c:ptCount val="1"/>
                <c:pt idx="0">
                  <c:v>Defensive Driving Training</c:v>
                </c:pt>
              </c:strCache>
            </c:strRef>
          </c:tx>
          <c:explosion val="25"/>
          <c:dPt>
            <c:idx val="1"/>
            <c:bubble3D val="0"/>
            <c:explosion val="6"/>
          </c:dPt>
          <c:dLbls>
            <c:dLbl>
              <c:idx val="0"/>
              <c:layout>
                <c:manualLayout>
                  <c:x val="-0.112829109251968"/>
                  <c:y val="-0.13421850393700799"/>
                </c:manualLayout>
              </c:layout>
              <c:tx>
                <c:rich>
                  <a:bodyPr/>
                  <a:lstStyle/>
                  <a:p>
                    <a:r>
                      <a:rPr lang="en-US" sz="2400" dirty="0" smtClean="0">
                        <a:latin typeface="Arial" panose="020B0604020202020204" pitchFamily="34" charset="0"/>
                        <a:cs typeface="Arial" panose="020B0604020202020204" pitchFamily="34" charset="0"/>
                      </a:rPr>
                      <a:t>71</a:t>
                    </a:r>
                    <a:r>
                      <a:rPr lang="en-US" sz="2400" dirty="0">
                        <a:latin typeface="Arial" panose="020B0604020202020204" pitchFamily="34" charset="0"/>
                        <a:cs typeface="Arial" panose="020B0604020202020204" pitchFamily="34" charset="0"/>
                      </a:rPr>
                      <a:t>%</a:t>
                    </a:r>
                  </a:p>
                </c:rich>
              </c:tx>
              <c:showLegendKey val="0"/>
              <c:showVal val="1"/>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sz="2400" smtClean="0">
                        <a:latin typeface="Arial" panose="020B0604020202020204" pitchFamily="34" charset="0"/>
                        <a:cs typeface="Arial" panose="020B0604020202020204" pitchFamily="34" charset="0"/>
                      </a:rPr>
                      <a:t>29</a:t>
                    </a:r>
                    <a:r>
                      <a:rPr lang="en-US" sz="2400">
                        <a:latin typeface="Arial" panose="020B0604020202020204" pitchFamily="34" charset="0"/>
                        <a:cs typeface="Arial" panose="020B0604020202020204" pitchFamily="34" charset="0"/>
                      </a:rPr>
                      <a:t>%</a:t>
                    </a:r>
                  </a:p>
                </c:rich>
              </c:tx>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1"/>
            <c:showBubbleSize val="0"/>
            <c:showLeaderLines val="1"/>
            <c:extLst>
              <c:ext xmlns:c15="http://schemas.microsoft.com/office/drawing/2012/chart" uri="{CE6537A1-D6FC-4f65-9D91-7224C49458BB}"/>
            </c:extLst>
          </c:dLbls>
          <c:cat>
            <c:strRef>
              <c:f>Sheet1!$A$2:$A$3</c:f>
              <c:strCache>
                <c:ptCount val="2"/>
                <c:pt idx="0">
                  <c:v>Have Attended DD -- 274</c:v>
                </c:pt>
                <c:pt idx="1">
                  <c:v>Have Not Attended  DD -- 112</c:v>
                </c:pt>
              </c:strCache>
            </c:strRef>
          </c:cat>
          <c:val>
            <c:numRef>
              <c:f>Sheet1!$B$2:$B$3</c:f>
              <c:numCache>
                <c:formatCode>General</c:formatCode>
                <c:ptCount val="2"/>
                <c:pt idx="0">
                  <c:v>274</c:v>
                </c:pt>
                <c:pt idx="1">
                  <c:v>112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0892712204962984"/>
          <c:y val="0.46442372047244102"/>
          <c:w val="0.38999931605029087"/>
          <c:h val="0.2527744784641916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CPR, AED &amp; First Aid Training</c:v>
                </c:pt>
              </c:strCache>
            </c:strRef>
          </c:tx>
          <c:invertIfNegative val="0"/>
          <c:dLbls>
            <c:dLbl>
              <c:idx val="0"/>
              <c:layout>
                <c:manualLayout>
                  <c:x val="2.2916707677165301E-2"/>
                  <c:y val="-0.14687500000000001"/>
                </c:manualLayout>
              </c:layout>
              <c:tx>
                <c:rich>
                  <a:bodyPr/>
                  <a:lstStyle/>
                  <a:p>
                    <a:r>
                      <a:rPr lang="en-US" sz="2400" dirty="0">
                        <a:latin typeface="Arial" panose="020B0604020202020204" pitchFamily="34" charset="0"/>
                        <a:cs typeface="Arial" panose="020B0604020202020204" pitchFamily="34" charset="0"/>
                      </a:rPr>
                      <a:t>38</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Has taken course</c:v>
                </c:pt>
              </c:strCache>
            </c:strRef>
          </c:cat>
          <c:val>
            <c:numRef>
              <c:f>Sheet1!$B$2</c:f>
              <c:numCache>
                <c:formatCode>General</c:formatCode>
                <c:ptCount val="1"/>
                <c:pt idx="0">
                  <c:v>38</c:v>
                </c:pt>
              </c:numCache>
            </c:numRef>
          </c:val>
        </c:ser>
        <c:dLbls>
          <c:showLegendKey val="0"/>
          <c:showVal val="0"/>
          <c:showCatName val="0"/>
          <c:showSerName val="0"/>
          <c:showPercent val="0"/>
          <c:showBubbleSize val="0"/>
        </c:dLbls>
        <c:gapWidth val="150"/>
        <c:shape val="cylinder"/>
        <c:axId val="179396864"/>
        <c:axId val="179398432"/>
        <c:axId val="0"/>
      </c:bar3DChart>
      <c:catAx>
        <c:axId val="179396864"/>
        <c:scaling>
          <c:orientation val="minMax"/>
        </c:scaling>
        <c:delete val="1"/>
        <c:axPos val="b"/>
        <c:numFmt formatCode="General" sourceLinked="0"/>
        <c:majorTickMark val="out"/>
        <c:minorTickMark val="none"/>
        <c:tickLblPos val="nextTo"/>
        <c:crossAx val="179398432"/>
        <c:crosses val="autoZero"/>
        <c:auto val="1"/>
        <c:lblAlgn val="ctr"/>
        <c:lblOffset val="100"/>
        <c:noMultiLvlLbl val="0"/>
      </c:catAx>
      <c:valAx>
        <c:axId val="179398432"/>
        <c:scaling>
          <c:orientation val="minMax"/>
        </c:scaling>
        <c:delete val="0"/>
        <c:axPos val="l"/>
        <c:majorGridlines/>
        <c:numFmt formatCode="General" sourceLinked="1"/>
        <c:majorTickMark val="out"/>
        <c:minorTickMark val="none"/>
        <c:tickLblPos val="nextTo"/>
        <c:crossAx val="1793968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barChart>
        <c:barDir val="col"/>
        <c:grouping val="stacked"/>
        <c:varyColors val="0"/>
        <c:ser>
          <c:idx val="0"/>
          <c:order val="0"/>
          <c:tx>
            <c:strRef>
              <c:f>Sheet1!$B$1</c:f>
              <c:strCache>
                <c:ptCount val="1"/>
                <c:pt idx="0">
                  <c:v>Safe Kids Nebraska Childcare Transportation Training</c:v>
                </c:pt>
              </c:strCache>
            </c:strRef>
          </c:tx>
          <c:invertIfNegative val="0"/>
          <c:dLbls>
            <c:dLbl>
              <c:idx val="0"/>
              <c:layout>
                <c:manualLayout>
                  <c:x val="0"/>
                  <c:y val="-0.24062500000000001"/>
                </c:manualLayout>
              </c:layout>
              <c:tx>
                <c:rich>
                  <a:bodyPr/>
                  <a:lstStyle/>
                  <a:p>
                    <a:r>
                      <a:rPr lang="en-US" sz="2400" dirty="0">
                        <a:latin typeface="Arial" panose="020B0604020202020204" pitchFamily="34" charset="0"/>
                        <a:cs typeface="Arial" panose="020B0604020202020204" pitchFamily="34" charset="0"/>
                      </a:rPr>
                      <a:t>19</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Has taken Safe Kids Training</c:v>
                </c:pt>
              </c:strCache>
            </c:strRef>
          </c:cat>
          <c:val>
            <c:numRef>
              <c:f>Sheet1!$B$2</c:f>
              <c:numCache>
                <c:formatCode>General</c:formatCode>
                <c:ptCount val="1"/>
                <c:pt idx="0">
                  <c:v>19</c:v>
                </c:pt>
              </c:numCache>
            </c:numRef>
          </c:val>
        </c:ser>
        <c:dLbls>
          <c:showLegendKey val="0"/>
          <c:showVal val="0"/>
          <c:showCatName val="0"/>
          <c:showSerName val="0"/>
          <c:showPercent val="0"/>
          <c:showBubbleSize val="0"/>
        </c:dLbls>
        <c:gapWidth val="150"/>
        <c:overlap val="100"/>
        <c:axId val="218598432"/>
        <c:axId val="295301880"/>
      </c:barChart>
      <c:catAx>
        <c:axId val="218598432"/>
        <c:scaling>
          <c:orientation val="minMax"/>
        </c:scaling>
        <c:delete val="1"/>
        <c:axPos val="b"/>
        <c:numFmt formatCode="General" sourceLinked="0"/>
        <c:majorTickMark val="out"/>
        <c:minorTickMark val="none"/>
        <c:tickLblPos val="nextTo"/>
        <c:crossAx val="295301880"/>
        <c:crosses val="autoZero"/>
        <c:auto val="1"/>
        <c:lblAlgn val="ctr"/>
        <c:lblOffset val="100"/>
        <c:noMultiLvlLbl val="0"/>
      </c:catAx>
      <c:valAx>
        <c:axId val="295301880"/>
        <c:scaling>
          <c:orientation val="minMax"/>
        </c:scaling>
        <c:delete val="0"/>
        <c:axPos val="l"/>
        <c:majorGridlines/>
        <c:numFmt formatCode="General" sourceLinked="1"/>
        <c:majorTickMark val="out"/>
        <c:minorTickMark val="none"/>
        <c:tickLblPos val="nextTo"/>
        <c:crossAx val="2185984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b="1" dirty="0">
                <a:solidFill>
                  <a:schemeClr val="accent5"/>
                </a:solidFill>
              </a:rPr>
              <a:t>Percentage of Persons with No Vehicle Available in Their Household by Age Groups </a:t>
            </a:r>
          </a:p>
          <a:p>
            <a:pPr>
              <a:defRPr/>
            </a:pPr>
            <a:r>
              <a:rPr lang="en-US" b="1" dirty="0">
                <a:solidFill>
                  <a:schemeClr val="accent5"/>
                </a:solidFill>
              </a:rPr>
              <a:t>for Nebraska, 2010-2012</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Sheet1!$V$6:$V$24</c:f>
              <c:strCache>
                <c:ptCount val="19"/>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to 89 years</c:v>
                </c:pt>
                <c:pt idx="18">
                  <c:v>90 years and over</c:v>
                </c:pt>
              </c:strCache>
            </c:strRef>
          </c:cat>
          <c:val>
            <c:numRef>
              <c:f>Sheet1!$T$6:$T$24</c:f>
              <c:numCache>
                <c:formatCode>0.0</c:formatCode>
                <c:ptCount val="19"/>
                <c:pt idx="0">
                  <c:v>2.7669380857274541</c:v>
                </c:pt>
                <c:pt idx="1">
                  <c:v>2.5080420914890138</c:v>
                </c:pt>
                <c:pt idx="2">
                  <c:v>2.0746662527165478</c:v>
                </c:pt>
                <c:pt idx="3">
                  <c:v>1.740243470682753</c:v>
                </c:pt>
                <c:pt idx="4">
                  <c:v>3.6189639015814312</c:v>
                </c:pt>
                <c:pt idx="5">
                  <c:v>3.3594456161494399</c:v>
                </c:pt>
                <c:pt idx="6">
                  <c:v>2.031176596199018</c:v>
                </c:pt>
                <c:pt idx="7">
                  <c:v>2.1202044113778982</c:v>
                </c:pt>
                <c:pt idx="8">
                  <c:v>3.206827609896159</c:v>
                </c:pt>
                <c:pt idx="9">
                  <c:v>3.7302256303655752</c:v>
                </c:pt>
                <c:pt idx="10">
                  <c:v>2.8211505688360741</c:v>
                </c:pt>
                <c:pt idx="11">
                  <c:v>2.9136878963945789</c:v>
                </c:pt>
                <c:pt idx="12">
                  <c:v>3.5891376772294108</c:v>
                </c:pt>
                <c:pt idx="13">
                  <c:v>2.4243632841433538</c:v>
                </c:pt>
                <c:pt idx="14">
                  <c:v>2.946298984034831</c:v>
                </c:pt>
                <c:pt idx="15">
                  <c:v>4.7948682449582352</c:v>
                </c:pt>
                <c:pt idx="16">
                  <c:v>8.5062409920321969</c:v>
                </c:pt>
                <c:pt idx="17">
                  <c:v>17.950739830233282</c:v>
                </c:pt>
                <c:pt idx="18">
                  <c:v>37.685211070729657</c:v>
                </c:pt>
              </c:numCache>
            </c:numRef>
          </c:val>
        </c:ser>
        <c:dLbls>
          <c:showLegendKey val="0"/>
          <c:showVal val="0"/>
          <c:showCatName val="0"/>
          <c:showSerName val="0"/>
          <c:showPercent val="0"/>
          <c:showBubbleSize val="0"/>
        </c:dLbls>
        <c:gapWidth val="100"/>
        <c:overlap val="-24"/>
        <c:axId val="301059992"/>
        <c:axId val="301052936"/>
      </c:barChart>
      <c:catAx>
        <c:axId val="301059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01052936"/>
        <c:crosses val="autoZero"/>
        <c:auto val="1"/>
        <c:lblAlgn val="ctr"/>
        <c:lblOffset val="100"/>
        <c:noMultiLvlLbl val="0"/>
      </c:catAx>
      <c:valAx>
        <c:axId val="3010529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01059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b="1" dirty="0">
                <a:solidFill>
                  <a:schemeClr val="accent5"/>
                </a:solidFill>
              </a:rPr>
              <a:t>Number of Persons with No Vehicle Available in Their Household by Age Groups </a:t>
            </a:r>
          </a:p>
          <a:p>
            <a:pPr>
              <a:defRPr/>
            </a:pPr>
            <a:r>
              <a:rPr lang="en-US" b="1" dirty="0">
                <a:solidFill>
                  <a:schemeClr val="accent5"/>
                </a:solidFill>
              </a:rPr>
              <a:t>for Nebraska, 2010-2012</a:t>
            </a:r>
          </a:p>
        </c:rich>
      </c:tx>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Sheet1!$V$6:$V$24</c:f>
              <c:strCache>
                <c:ptCount val="19"/>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to 89 years</c:v>
                </c:pt>
                <c:pt idx="18">
                  <c:v>90 years and over</c:v>
                </c:pt>
              </c:strCache>
            </c:strRef>
          </c:cat>
          <c:val>
            <c:numRef>
              <c:f>Sheet1!$R$6:$R$24</c:f>
              <c:numCache>
                <c:formatCode>General</c:formatCode>
                <c:ptCount val="19"/>
                <c:pt idx="0">
                  <c:v>3602</c:v>
                </c:pt>
                <c:pt idx="1">
                  <c:v>3220</c:v>
                </c:pt>
                <c:pt idx="2">
                  <c:v>2673</c:v>
                </c:pt>
                <c:pt idx="3">
                  <c:v>1917</c:v>
                </c:pt>
                <c:pt idx="4">
                  <c:v>4364</c:v>
                </c:pt>
                <c:pt idx="5">
                  <c:v>4237</c:v>
                </c:pt>
                <c:pt idx="6">
                  <c:v>2378</c:v>
                </c:pt>
                <c:pt idx="7">
                  <c:v>2257</c:v>
                </c:pt>
                <c:pt idx="8">
                  <c:v>3641</c:v>
                </c:pt>
                <c:pt idx="9">
                  <c:v>4558</c:v>
                </c:pt>
                <c:pt idx="10">
                  <c:v>3675</c:v>
                </c:pt>
                <c:pt idx="11">
                  <c:v>3395</c:v>
                </c:pt>
                <c:pt idx="12">
                  <c:v>3706</c:v>
                </c:pt>
                <c:pt idx="13">
                  <c:v>1702</c:v>
                </c:pt>
                <c:pt idx="14">
                  <c:v>1624</c:v>
                </c:pt>
                <c:pt idx="15">
                  <c:v>2078</c:v>
                </c:pt>
                <c:pt idx="16">
                  <c:v>3128</c:v>
                </c:pt>
                <c:pt idx="17">
                  <c:v>3870</c:v>
                </c:pt>
                <c:pt idx="18">
                  <c:v>4044</c:v>
                </c:pt>
              </c:numCache>
            </c:numRef>
          </c:val>
        </c:ser>
        <c:dLbls>
          <c:dLblPos val="outEnd"/>
          <c:showLegendKey val="0"/>
          <c:showVal val="1"/>
          <c:showCatName val="0"/>
          <c:showSerName val="0"/>
          <c:showPercent val="0"/>
          <c:showBubbleSize val="0"/>
        </c:dLbls>
        <c:gapWidth val="199"/>
        <c:axId val="301056464"/>
        <c:axId val="301053720"/>
      </c:barChart>
      <c:catAx>
        <c:axId val="30105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solidFill>
                <a:latin typeface="+mn-lt"/>
                <a:ea typeface="+mn-ea"/>
                <a:cs typeface="+mn-cs"/>
              </a:defRPr>
            </a:pPr>
            <a:endParaRPr lang="en-US"/>
          </a:p>
        </c:txPr>
        <c:crossAx val="301053720"/>
        <c:crosses val="autoZero"/>
        <c:auto val="1"/>
        <c:lblAlgn val="ctr"/>
        <c:lblOffset val="100"/>
        <c:noMultiLvlLbl val="0"/>
      </c:catAx>
      <c:valAx>
        <c:axId val="301053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01056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4-07-07T15:34:55.845" idx="1">
    <p:pos x="10" y="10"/>
    <p:text>Add a few notes that evaluations were not taken until after.... Date... We had some issues to address...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226D69F6-9AFB-40CB-9DB2-0F4011274BEB}" type="datetimeFigureOut">
              <a:rPr lang="en-US" smtClean="0"/>
              <a:t>7/8/2014</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5683BF14-4E78-45E0-9713-50A11A9AB00F}" type="slidenum">
              <a:rPr lang="en-US" smtClean="0"/>
              <a:t>‹#›</a:t>
            </a:fld>
            <a:endParaRPr lang="en-US"/>
          </a:p>
        </p:txBody>
      </p:sp>
    </p:spTree>
    <p:extLst>
      <p:ext uri="{BB962C8B-B14F-4D97-AF65-F5344CB8AC3E}">
        <p14:creationId xmlns:p14="http://schemas.microsoft.com/office/powerpoint/2010/main" val="561787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32E6A3F-BAF1-4D1C-8F0E-382E48BAFABF}" type="datetimeFigureOut">
              <a:rPr lang="en-US" smtClean="0"/>
              <a:t>7/8/2014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60994F4-13F8-4617-BB06-010BFAF20C87}" type="slidenum">
              <a:rPr lang="en-US" smtClean="0"/>
              <a:t>‹#›</a:t>
            </a:fld>
            <a:endParaRPr lang="en-US"/>
          </a:p>
        </p:txBody>
      </p:sp>
    </p:spTree>
    <p:extLst>
      <p:ext uri="{BB962C8B-B14F-4D97-AF65-F5344CB8AC3E}">
        <p14:creationId xmlns:p14="http://schemas.microsoft.com/office/powerpoint/2010/main" val="100877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1</a:t>
            </a:fld>
            <a:endParaRPr lang="en-US"/>
          </a:p>
        </p:txBody>
      </p:sp>
    </p:spTree>
    <p:extLst>
      <p:ext uri="{BB962C8B-B14F-4D97-AF65-F5344CB8AC3E}">
        <p14:creationId xmlns:p14="http://schemas.microsoft.com/office/powerpoint/2010/main" val="1766423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20</a:t>
            </a:fld>
            <a:endParaRPr lang="en-US"/>
          </a:p>
        </p:txBody>
      </p:sp>
    </p:spTree>
    <p:extLst>
      <p:ext uri="{BB962C8B-B14F-4D97-AF65-F5344CB8AC3E}">
        <p14:creationId xmlns:p14="http://schemas.microsoft.com/office/powerpoint/2010/main" val="16441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31</a:t>
            </a:fld>
            <a:endParaRPr lang="en-US"/>
          </a:p>
        </p:txBody>
      </p:sp>
    </p:spTree>
    <p:extLst>
      <p:ext uri="{BB962C8B-B14F-4D97-AF65-F5344CB8AC3E}">
        <p14:creationId xmlns:p14="http://schemas.microsoft.com/office/powerpoint/2010/main" val="1183046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32</a:t>
            </a:fld>
            <a:endParaRPr lang="en-US"/>
          </a:p>
        </p:txBody>
      </p:sp>
    </p:spTree>
    <p:extLst>
      <p:ext uri="{BB962C8B-B14F-4D97-AF65-F5344CB8AC3E}">
        <p14:creationId xmlns:p14="http://schemas.microsoft.com/office/powerpoint/2010/main" val="122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F5E4-AB5C-49B1-A38E-25DCBCE2CBF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4678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F5E4-AB5C-49B1-A38E-25DCBCE2CBF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8802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28E746-39B7-44CF-A2F2-E93D5E6B153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119200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28E746-39B7-44CF-A2F2-E93D5E6B153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2109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28E746-39B7-44CF-A2F2-E93D5E6B153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607141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28E746-39B7-44CF-A2F2-E93D5E6B153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035643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44</a:t>
            </a:fld>
            <a:endParaRPr lang="en-US"/>
          </a:p>
        </p:txBody>
      </p:sp>
    </p:spTree>
    <p:extLst>
      <p:ext uri="{BB962C8B-B14F-4D97-AF65-F5344CB8AC3E}">
        <p14:creationId xmlns:p14="http://schemas.microsoft.com/office/powerpoint/2010/main" val="264451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2</a:t>
            </a:fld>
            <a:endParaRPr lang="en-US"/>
          </a:p>
        </p:txBody>
      </p:sp>
    </p:spTree>
    <p:extLst>
      <p:ext uri="{BB962C8B-B14F-4D97-AF65-F5344CB8AC3E}">
        <p14:creationId xmlns:p14="http://schemas.microsoft.com/office/powerpoint/2010/main" val="467249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48</a:t>
            </a:fld>
            <a:endParaRPr lang="en-US"/>
          </a:p>
        </p:txBody>
      </p:sp>
    </p:spTree>
    <p:extLst>
      <p:ext uri="{BB962C8B-B14F-4D97-AF65-F5344CB8AC3E}">
        <p14:creationId xmlns:p14="http://schemas.microsoft.com/office/powerpoint/2010/main" val="2234467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52</a:t>
            </a:fld>
            <a:endParaRPr lang="en-US"/>
          </a:p>
        </p:txBody>
      </p:sp>
    </p:spTree>
    <p:extLst>
      <p:ext uri="{BB962C8B-B14F-4D97-AF65-F5344CB8AC3E}">
        <p14:creationId xmlns:p14="http://schemas.microsoft.com/office/powerpoint/2010/main" val="4053332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54</a:t>
            </a:fld>
            <a:endParaRPr lang="en-US"/>
          </a:p>
        </p:txBody>
      </p:sp>
    </p:spTree>
    <p:extLst>
      <p:ext uri="{BB962C8B-B14F-4D97-AF65-F5344CB8AC3E}">
        <p14:creationId xmlns:p14="http://schemas.microsoft.com/office/powerpoint/2010/main" val="332298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28E746-39B7-44CF-A2F2-E93D5E6B153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0150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4</a:t>
            </a:fld>
            <a:endParaRPr lang="en-US"/>
          </a:p>
        </p:txBody>
      </p:sp>
    </p:spTree>
    <p:extLst>
      <p:ext uri="{BB962C8B-B14F-4D97-AF65-F5344CB8AC3E}">
        <p14:creationId xmlns:p14="http://schemas.microsoft.com/office/powerpoint/2010/main" val="410068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a:t>
            </a:r>
            <a:r>
              <a:rPr lang="en-US" baseline="0" dirty="0" smtClean="0"/>
              <a:t> us on </a:t>
            </a:r>
            <a:r>
              <a:rPr lang="en-US" baseline="0" dirty="0" err="1" smtClean="0"/>
              <a:t>facebook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380A855-AC58-4C5E-9514-2400578148C6}" type="slidenum">
              <a:rPr lang="en-US" smtClean="0"/>
              <a:t>12</a:t>
            </a:fld>
            <a:endParaRPr lang="en-US"/>
          </a:p>
        </p:txBody>
      </p:sp>
    </p:spTree>
    <p:extLst>
      <p:ext uri="{BB962C8B-B14F-4D97-AF65-F5344CB8AC3E}">
        <p14:creationId xmlns:p14="http://schemas.microsoft.com/office/powerpoint/2010/main" val="13122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14</a:t>
            </a:fld>
            <a:endParaRPr lang="en-US"/>
          </a:p>
        </p:txBody>
      </p:sp>
    </p:spTree>
    <p:extLst>
      <p:ext uri="{BB962C8B-B14F-4D97-AF65-F5344CB8AC3E}">
        <p14:creationId xmlns:p14="http://schemas.microsoft.com/office/powerpoint/2010/main" val="1282292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15</a:t>
            </a:fld>
            <a:endParaRPr lang="en-US"/>
          </a:p>
        </p:txBody>
      </p:sp>
    </p:spTree>
    <p:extLst>
      <p:ext uri="{BB962C8B-B14F-4D97-AF65-F5344CB8AC3E}">
        <p14:creationId xmlns:p14="http://schemas.microsoft.com/office/powerpoint/2010/main" val="316118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17</a:t>
            </a:fld>
            <a:endParaRPr lang="en-US"/>
          </a:p>
        </p:txBody>
      </p:sp>
    </p:spTree>
    <p:extLst>
      <p:ext uri="{BB962C8B-B14F-4D97-AF65-F5344CB8AC3E}">
        <p14:creationId xmlns:p14="http://schemas.microsoft.com/office/powerpoint/2010/main" val="2189303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0994F4-13F8-4617-BB06-010BFAF20C87}" type="slidenum">
              <a:rPr lang="en-US" smtClean="0"/>
              <a:t>18</a:t>
            </a:fld>
            <a:endParaRPr lang="en-US"/>
          </a:p>
        </p:txBody>
      </p:sp>
    </p:spTree>
    <p:extLst>
      <p:ext uri="{BB962C8B-B14F-4D97-AF65-F5344CB8AC3E}">
        <p14:creationId xmlns:p14="http://schemas.microsoft.com/office/powerpoint/2010/main" val="3854280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58699"/>
            <a:ext cx="9144000" cy="1433190"/>
          </a:xfrm>
        </p:spPr>
        <p:txBody>
          <a:bodyPr anchor="b">
            <a:no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42839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E66EA-51BD-4AF0-9EFE-0012E00248A2}"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2697834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E66EA-51BD-4AF0-9EFE-0012E00248A2}"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2616536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E66EA-51BD-4AF0-9EFE-0012E00248A2}"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236073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bg2">
                    <a:lumMod val="50000"/>
                  </a:schemeClr>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1DE66EA-51BD-4AF0-9EFE-0012E00248A2}"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34528731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E66EA-51BD-4AF0-9EFE-0012E00248A2}" type="datetimeFigureOut">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2570752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E66EA-51BD-4AF0-9EFE-0012E00248A2}" type="datetimeFigureOut">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126454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E66EA-51BD-4AF0-9EFE-0012E00248A2}" type="datetimeFigureOut">
              <a:rPr lang="en-US" smtClean="0"/>
              <a:t>7/8/2014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3722287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E66EA-51BD-4AF0-9EFE-0012E00248A2}" type="datetimeFigureOut">
              <a:rPr lang="en-US" smtClean="0"/>
              <a:t>7/8/2014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132147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E66EA-51BD-4AF0-9EFE-0012E00248A2}" type="datetimeFigureOut">
              <a:rPr lang="en-US" smtClean="0"/>
              <a:t>7/8/2014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3965173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E66EA-51BD-4AF0-9EFE-0012E00248A2}" type="datetimeFigureOut">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4109265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E66EA-51BD-4AF0-9EFE-0012E00248A2}" type="datetimeFigureOut">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F7E35-6F40-4EFE-AC9C-9A3BA22B660C}" type="slidenum">
              <a:rPr lang="en-US" smtClean="0"/>
              <a:t>‹#›</a:t>
            </a:fld>
            <a:endParaRPr lang="en-US"/>
          </a:p>
        </p:txBody>
      </p:sp>
    </p:spTree>
    <p:extLst>
      <p:ext uri="{BB962C8B-B14F-4D97-AF65-F5344CB8AC3E}">
        <p14:creationId xmlns:p14="http://schemas.microsoft.com/office/powerpoint/2010/main" val="245833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1925"/>
            <a:ext cx="10515600" cy="10087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E66EA-51BD-4AF0-9EFE-0012E00248A2}" type="datetimeFigureOut">
              <a:rPr lang="en-US" smtClean="0"/>
              <a:t>7/8/2014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F7E35-6F40-4EFE-AC9C-9A3BA22B660C}" type="slidenum">
              <a:rPr lang="en-US" smtClean="0"/>
              <a:t>‹#›</a:t>
            </a:fld>
            <a:endParaRPr lang="en-US"/>
          </a:p>
        </p:txBody>
      </p:sp>
    </p:spTree>
    <p:extLst>
      <p:ext uri="{BB962C8B-B14F-4D97-AF65-F5344CB8AC3E}">
        <p14:creationId xmlns:p14="http://schemas.microsoft.com/office/powerpoint/2010/main" val="3096673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William.bivin@unl.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willliam.bivin@unl.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50833"/>
            <a:ext cx="12192000" cy="1646302"/>
          </a:xfrm>
        </p:spPr>
        <p:txBody>
          <a:bodyPr/>
          <a:lstStyle/>
          <a:p>
            <a:r>
              <a:rPr lang="en-US" sz="4800" b="1" dirty="0">
                <a:effectLst>
                  <a:outerShdw blurRad="38100" dist="38100" dir="2700000" algn="tl">
                    <a:srgbClr val="000000">
                      <a:alpha val="43137"/>
                    </a:srgbClr>
                  </a:outerShdw>
                </a:effectLst>
              </a:rPr>
              <a:t>Statewide Transit </a:t>
            </a:r>
            <a:r>
              <a:rPr lang="en-US" sz="4800" b="1" dirty="0" smtClean="0">
                <a:effectLst>
                  <a:outerShdw blurRad="38100" dist="38100" dir="2700000" algn="tl">
                    <a:srgbClr val="000000">
                      <a:alpha val="43137"/>
                    </a:srgbClr>
                  </a:outerShdw>
                </a:effectLst>
              </a:rPr>
              <a:t>Initiative</a:t>
            </a:r>
            <a:br>
              <a:rPr lang="en-US" sz="4800" b="1" dirty="0" smtClean="0">
                <a:effectLst>
                  <a:outerShdw blurRad="38100" dist="38100" dir="2700000" algn="tl">
                    <a:srgbClr val="000000">
                      <a:alpha val="43137"/>
                    </a:srgbClr>
                  </a:outerShdw>
                </a:effectLst>
              </a:rPr>
            </a:br>
            <a:r>
              <a:rPr lang="en-US" sz="2000" dirty="0" smtClean="0">
                <a:effectLst>
                  <a:outerShdw blurRad="38100" dist="38100" dir="2700000" algn="tl">
                    <a:srgbClr val="000000">
                      <a:alpha val="43137"/>
                    </a:srgbClr>
                  </a:outerShdw>
                </a:effectLst>
              </a:rPr>
              <a:t>July 8, 2014 – Transit Managers Workshop</a:t>
            </a:r>
            <a:endParaRPr lang="en-US" sz="2000" b="1" dirty="0">
              <a:effectLst>
                <a:outerShdw blurRad="38100" dist="38100" dir="2700000" algn="tl">
                  <a:srgbClr val="000000">
                    <a:alpha val="43137"/>
                  </a:srgbClr>
                </a:outerShdw>
              </a:effectLst>
            </a:endParaRPr>
          </a:p>
        </p:txBody>
      </p:sp>
      <p:sp>
        <p:nvSpPr>
          <p:cNvPr id="3" name="TextBox 2"/>
          <p:cNvSpPr txBox="1"/>
          <p:nvPr/>
        </p:nvSpPr>
        <p:spPr>
          <a:xfrm>
            <a:off x="1933868" y="5696324"/>
            <a:ext cx="8229600" cy="646331"/>
          </a:xfrm>
          <a:prstGeom prst="rect">
            <a:avLst/>
          </a:prstGeom>
          <a:noFill/>
        </p:spPr>
        <p:txBody>
          <a:bodyPr wrap="square" rtlCol="0">
            <a:spAutoFit/>
          </a:bodyPr>
          <a:lstStyle/>
          <a:p>
            <a:pPr algn="ctr"/>
            <a:r>
              <a:rPr lang="en-US" i="1" dirty="0" smtClean="0"/>
              <a:t>Working together to promote and support safe, reliable, affordable, and efficient public transportation in Nebraska.</a:t>
            </a:r>
            <a:endParaRPr lang="en-US" i="1" dirty="0"/>
          </a:p>
        </p:txBody>
      </p:sp>
      <p:grpSp>
        <p:nvGrpSpPr>
          <p:cNvPr id="10" name="Group 9"/>
          <p:cNvGrpSpPr/>
          <p:nvPr/>
        </p:nvGrpSpPr>
        <p:grpSpPr>
          <a:xfrm>
            <a:off x="3410348" y="2187034"/>
            <a:ext cx="4713480" cy="2269343"/>
            <a:chOff x="2998755" y="2175276"/>
            <a:chExt cx="4713480" cy="2269343"/>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8755" y="2426603"/>
              <a:ext cx="2790421" cy="1569612"/>
            </a:xfrm>
            <a:prstGeom prst="rect">
              <a:avLst/>
            </a:prstGeom>
          </p:spPr>
        </p:pic>
        <p:pic>
          <p:nvPicPr>
            <p:cNvPr id="9" name="Picture 8" descr="NebraskaLogo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6306" y="2175276"/>
              <a:ext cx="1495929" cy="2269343"/>
            </a:xfrm>
            <a:prstGeom prst="rect">
              <a:avLst/>
            </a:prstGeom>
          </p:spPr>
        </p:pic>
      </p:grpSp>
    </p:spTree>
    <p:extLst>
      <p:ext uri="{BB962C8B-B14F-4D97-AF65-F5344CB8AC3E}">
        <p14:creationId xmlns:p14="http://schemas.microsoft.com/office/powerpoint/2010/main" val="990613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3313"/>
            <a:ext cx="7475220" cy="6861313"/>
          </a:xfrm>
          <a:prstGeom prst="rect">
            <a:avLst/>
          </a:prstGeom>
        </p:spPr>
      </p:pic>
      <p:sp>
        <p:nvSpPr>
          <p:cNvPr id="4" name="Footer Placeholder 3"/>
          <p:cNvSpPr>
            <a:spLocks noGrp="1"/>
          </p:cNvSpPr>
          <p:nvPr>
            <p:ph type="ftr" sz="quarter" idx="11"/>
          </p:nvPr>
        </p:nvSpPr>
        <p:spPr>
          <a:xfrm rot="5400000">
            <a:off x="8470491" y="3136491"/>
            <a:ext cx="6857999" cy="585019"/>
          </a:xfrm>
          <a:effectLst>
            <a:outerShdw blurRad="50800" dist="38100" dir="2700000" algn="tl" rotWithShape="0">
              <a:prstClr val="black">
                <a:alpha val="40000"/>
              </a:prstClr>
            </a:outerShdw>
          </a:effectLst>
        </p:spPr>
        <p:txBody>
          <a:bodyPr/>
          <a:lstStyle/>
          <a:p>
            <a:pPr algn="ctr"/>
            <a:r>
              <a:rPr lang="en-US" sz="4400" dirty="0" smtClean="0">
                <a:solidFill>
                  <a:schemeClr val="tx1"/>
                </a:solidFill>
              </a:rPr>
              <a:t>nebraskatransit.com</a:t>
            </a:r>
            <a:endParaRPr lang="en-US" sz="4400" dirty="0">
              <a:solidFill>
                <a:schemeClr val="tx1"/>
              </a:solidFill>
            </a:endParaRPr>
          </a:p>
        </p:txBody>
      </p:sp>
    </p:spTree>
    <p:extLst>
      <p:ext uri="{BB962C8B-B14F-4D97-AF65-F5344CB8AC3E}">
        <p14:creationId xmlns:p14="http://schemas.microsoft.com/office/powerpoint/2010/main" val="1859505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nebraskatransit.com</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5462" y="0"/>
            <a:ext cx="7621550" cy="6869715"/>
          </a:xfrm>
          <a:prstGeom prst="rect">
            <a:avLst/>
          </a:prstGeom>
        </p:spPr>
      </p:pic>
      <p:sp>
        <p:nvSpPr>
          <p:cNvPr id="6" name="Footer Placeholder 3"/>
          <p:cNvSpPr txBox="1">
            <a:spLocks/>
          </p:cNvSpPr>
          <p:nvPr/>
        </p:nvSpPr>
        <p:spPr>
          <a:xfrm rot="5400000">
            <a:off x="8470491" y="3136491"/>
            <a:ext cx="6857999" cy="585019"/>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dirty="0" smtClean="0">
                <a:solidFill>
                  <a:schemeClr val="tx1"/>
                </a:solidFill>
              </a:rPr>
              <a:t>nebraskatransit.com</a:t>
            </a:r>
            <a:endParaRPr lang="en-US" sz="4400" dirty="0">
              <a:solidFill>
                <a:schemeClr val="tx1"/>
              </a:solidFill>
            </a:endParaRPr>
          </a:p>
        </p:txBody>
      </p:sp>
    </p:spTree>
    <p:extLst>
      <p:ext uri="{BB962C8B-B14F-4D97-AF65-F5344CB8AC3E}">
        <p14:creationId xmlns:p14="http://schemas.microsoft.com/office/powerpoint/2010/main" val="1466372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nebraskatransit.com</a:t>
            </a:r>
            <a:endParaRPr lang="en-US" dirty="0"/>
          </a:p>
        </p:txBody>
      </p:sp>
      <p:pic>
        <p:nvPicPr>
          <p:cNvPr id="5" name="Picture 4"/>
          <p:cNvPicPr>
            <a:picLocks noChangeAspect="1"/>
          </p:cNvPicPr>
          <p:nvPr/>
        </p:nvPicPr>
        <p:blipFill>
          <a:blip r:embed="rId3"/>
          <a:stretch>
            <a:fillRect/>
          </a:stretch>
        </p:blipFill>
        <p:spPr>
          <a:xfrm>
            <a:off x="139700" y="727885"/>
            <a:ext cx="11388436" cy="5628465"/>
          </a:xfrm>
          <a:prstGeom prst="rect">
            <a:avLst/>
          </a:prstGeom>
        </p:spPr>
      </p:pic>
    </p:spTree>
    <p:extLst>
      <p:ext uri="{BB962C8B-B14F-4D97-AF65-F5344CB8AC3E}">
        <p14:creationId xmlns:p14="http://schemas.microsoft.com/office/powerpoint/2010/main" val="26709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681925"/>
            <a:ext cx="4720936" cy="1008763"/>
          </a:xfrm>
        </p:spPr>
        <p:txBody>
          <a:bodyPr/>
          <a:lstStyle/>
          <a:p>
            <a:r>
              <a:rPr lang="en-US" dirty="0" smtClean="0"/>
              <a:t>Website Traffic</a:t>
            </a:r>
            <a:endParaRPr lang="en-US" dirty="0"/>
          </a:p>
        </p:txBody>
      </p:sp>
      <p:pic>
        <p:nvPicPr>
          <p:cNvPr id="6" name="Content Placeholder 5"/>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024281" y="681925"/>
            <a:ext cx="7049956" cy="5750048"/>
          </a:xfrm>
        </p:spPr>
      </p:pic>
      <p:sp>
        <p:nvSpPr>
          <p:cNvPr id="7" name="Content Placeholder 2"/>
          <p:cNvSpPr txBox="1">
            <a:spLocks/>
          </p:cNvSpPr>
          <p:nvPr/>
        </p:nvSpPr>
        <p:spPr>
          <a:xfrm>
            <a:off x="838200" y="1825625"/>
            <a:ext cx="383770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Visits: 4,784</a:t>
            </a:r>
            <a:br>
              <a:rPr lang="en-US" dirty="0" smtClean="0"/>
            </a:br>
            <a:endParaRPr lang="en-US" dirty="0" smtClean="0"/>
          </a:p>
          <a:p>
            <a:r>
              <a:rPr lang="en-US" dirty="0" smtClean="0"/>
              <a:t>Page Views: 11,736</a:t>
            </a:r>
          </a:p>
          <a:p>
            <a:pPr marL="0" indent="0">
              <a:buNone/>
            </a:pPr>
            <a:endParaRPr lang="en-US" dirty="0" smtClean="0"/>
          </a:p>
        </p:txBody>
      </p:sp>
    </p:spTree>
    <p:extLst>
      <p:ext uri="{BB962C8B-B14F-4D97-AF65-F5344CB8AC3E}">
        <p14:creationId xmlns:p14="http://schemas.microsoft.com/office/powerpoint/2010/main" val="4194325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LISTSERV—Connecting the Transit Community</a:t>
            </a:r>
            <a:endParaRPr lang="en-US" sz="3600" dirty="0"/>
          </a:p>
        </p:txBody>
      </p:sp>
      <p:sp>
        <p:nvSpPr>
          <p:cNvPr id="3" name="Content Placeholder 2"/>
          <p:cNvSpPr>
            <a:spLocks noGrp="1"/>
          </p:cNvSpPr>
          <p:nvPr>
            <p:ph idx="1"/>
          </p:nvPr>
        </p:nvSpPr>
        <p:spPr/>
        <p:txBody>
          <a:bodyPr/>
          <a:lstStyle/>
          <a:p>
            <a:r>
              <a:rPr lang="en-US" dirty="0" smtClean="0"/>
              <a:t>Valuable resource for exchanging information with your peers</a:t>
            </a:r>
          </a:p>
          <a:p>
            <a:r>
              <a:rPr lang="en-US" dirty="0" smtClean="0"/>
              <a:t>Created by UNL at NDOR Request: December 10, 2013</a:t>
            </a:r>
          </a:p>
          <a:p>
            <a:r>
              <a:rPr lang="en-US" dirty="0" smtClean="0"/>
              <a:t>83 Subscribers</a:t>
            </a:r>
          </a:p>
          <a:p>
            <a:r>
              <a:rPr lang="en-US" dirty="0" smtClean="0"/>
              <a:t>Approximately 200 messages</a:t>
            </a:r>
          </a:p>
          <a:p>
            <a:r>
              <a:rPr lang="en-US" dirty="0" smtClean="0"/>
              <a:t>Topics: Intelliride, Marketing, Weekend Hours, </a:t>
            </a:r>
          </a:p>
          <a:p>
            <a:r>
              <a:rPr lang="en-US" dirty="0" smtClean="0"/>
              <a:t>To subscribe/unsubscribe/change your email address, email </a:t>
            </a:r>
            <a:r>
              <a:rPr lang="en-US" dirty="0" smtClean="0">
                <a:hlinkClick r:id="rId3"/>
              </a:rPr>
              <a:t>william.bivin@unl.edu</a:t>
            </a:r>
            <a:r>
              <a:rPr lang="en-US" dirty="0" smtClean="0"/>
              <a:t> </a:t>
            </a:r>
            <a:endParaRPr lang="en-US" dirty="0"/>
          </a:p>
          <a:p>
            <a:endParaRPr lang="en-US" dirty="0" smtClean="0"/>
          </a:p>
        </p:txBody>
      </p:sp>
    </p:spTree>
    <p:extLst>
      <p:ext uri="{BB962C8B-B14F-4D97-AF65-F5344CB8AC3E}">
        <p14:creationId xmlns:p14="http://schemas.microsoft.com/office/powerpoint/2010/main" val="3486172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Spanish Language Training</a:t>
            </a:r>
            <a:endParaRPr lang="en-US" dirty="0"/>
          </a:p>
        </p:txBody>
      </p:sp>
      <p:sp>
        <p:nvSpPr>
          <p:cNvPr id="3" name="Content Placeholder 2"/>
          <p:cNvSpPr>
            <a:spLocks noGrp="1"/>
          </p:cNvSpPr>
          <p:nvPr>
            <p:ph idx="1"/>
          </p:nvPr>
        </p:nvSpPr>
        <p:spPr>
          <a:xfrm>
            <a:off x="838200" y="1825625"/>
            <a:ext cx="6284495" cy="4351338"/>
          </a:xfrm>
        </p:spPr>
        <p:txBody>
          <a:bodyPr>
            <a:normAutofit fontScale="70000" lnSpcReduction="20000"/>
          </a:bodyPr>
          <a:lstStyle/>
          <a:p>
            <a:pPr>
              <a:lnSpc>
                <a:spcPct val="120000"/>
              </a:lnSpc>
            </a:pPr>
            <a:r>
              <a:rPr lang="en-US" dirty="0" smtClean="0"/>
              <a:t>UNL hired a fluent Spanish speaker and translation specialist to work on the training</a:t>
            </a:r>
          </a:p>
          <a:p>
            <a:pPr lvl="1">
              <a:lnSpc>
                <a:spcPct val="120000"/>
              </a:lnSpc>
            </a:pPr>
            <a:r>
              <a:rPr lang="en-US" dirty="0" smtClean="0"/>
              <a:t>Gabriel Bruguier</a:t>
            </a:r>
          </a:p>
          <a:p>
            <a:pPr>
              <a:lnSpc>
                <a:spcPct val="120000"/>
              </a:lnSpc>
            </a:pPr>
            <a:r>
              <a:rPr lang="en-US" dirty="0" smtClean="0"/>
              <a:t>Using curriculum based upon Indiana &amp; Colorado DOT’s </a:t>
            </a:r>
            <a:r>
              <a:rPr lang="en-US" i="1" dirty="0" smtClean="0"/>
              <a:t>Basic Spanish for Transit Employees </a:t>
            </a:r>
            <a:r>
              <a:rPr lang="en-US" dirty="0" smtClean="0"/>
              <a:t>as guide to develop the training</a:t>
            </a:r>
            <a:endParaRPr lang="en-US" i="1" dirty="0" smtClean="0"/>
          </a:p>
          <a:p>
            <a:pPr>
              <a:lnSpc>
                <a:spcPct val="120000"/>
              </a:lnSpc>
            </a:pPr>
            <a:r>
              <a:rPr lang="en-US" dirty="0" smtClean="0"/>
              <a:t>Developing an online short-course </a:t>
            </a:r>
          </a:p>
          <a:p>
            <a:pPr>
              <a:lnSpc>
                <a:spcPct val="120000"/>
              </a:lnSpc>
            </a:pPr>
            <a:r>
              <a:rPr lang="en-US" dirty="0" smtClean="0"/>
              <a:t>Focus Group</a:t>
            </a:r>
          </a:p>
          <a:p>
            <a:pPr lvl="1">
              <a:lnSpc>
                <a:spcPct val="120000"/>
              </a:lnSpc>
            </a:pPr>
            <a:r>
              <a:rPr lang="en-US" dirty="0" smtClean="0"/>
              <a:t>Focus Group: Counties from high LEP needs.</a:t>
            </a:r>
          </a:p>
          <a:p>
            <a:pPr lvl="1">
              <a:lnSpc>
                <a:spcPct val="120000"/>
              </a:lnSpc>
            </a:pPr>
            <a:r>
              <a:rPr lang="en-US" dirty="0" smtClean="0"/>
              <a:t>Other needs?  In-person training?  A pocket guide?</a:t>
            </a:r>
          </a:p>
          <a:p>
            <a:pPr>
              <a:lnSpc>
                <a:spcPct val="120000"/>
              </a:lnSpc>
            </a:pPr>
            <a:r>
              <a:rPr lang="en-US" dirty="0" smtClean="0"/>
              <a:t>Send feedback to </a:t>
            </a:r>
            <a:r>
              <a:rPr lang="en-US" dirty="0" smtClean="0">
                <a:hlinkClick r:id="rId3"/>
              </a:rPr>
              <a:t>willliam.bivin@unl.edu</a:t>
            </a:r>
            <a:r>
              <a:rPr lang="en-US" dirty="0" smtClean="0"/>
              <a:t> </a:t>
            </a:r>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7521" y="2153652"/>
            <a:ext cx="4584032" cy="3056021"/>
          </a:xfrm>
          <a:prstGeom prst="rect">
            <a:avLst/>
          </a:prstGeom>
        </p:spPr>
      </p:pic>
    </p:spTree>
    <p:extLst>
      <p:ext uri="{BB962C8B-B14F-4D97-AF65-F5344CB8AC3E}">
        <p14:creationId xmlns:p14="http://schemas.microsoft.com/office/powerpoint/2010/main" val="4086033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Statewide Title VI Plan</a:t>
            </a:r>
            <a:endParaRPr lang="en-US" dirty="0"/>
          </a:p>
        </p:txBody>
      </p:sp>
      <p:sp>
        <p:nvSpPr>
          <p:cNvPr id="3" name="Content Placeholder 2"/>
          <p:cNvSpPr>
            <a:spLocks noGrp="1"/>
          </p:cNvSpPr>
          <p:nvPr>
            <p:ph idx="1"/>
          </p:nvPr>
        </p:nvSpPr>
        <p:spPr/>
        <p:txBody>
          <a:bodyPr/>
          <a:lstStyle/>
          <a:p>
            <a:r>
              <a:rPr lang="en-US" dirty="0" smtClean="0"/>
              <a:t>Updated </a:t>
            </a:r>
            <a:r>
              <a:rPr lang="en-US" i="1" dirty="0" smtClean="0"/>
              <a:t>State of Nebraska </a:t>
            </a:r>
            <a:r>
              <a:rPr lang="en-US" dirty="0" smtClean="0"/>
              <a:t/>
            </a:r>
            <a:br>
              <a:rPr lang="en-US" dirty="0" smtClean="0"/>
            </a:br>
            <a:r>
              <a:rPr lang="en-US" dirty="0" smtClean="0"/>
              <a:t>Title VI Plan</a:t>
            </a:r>
            <a:br>
              <a:rPr lang="en-US" dirty="0" smtClean="0"/>
            </a:br>
            <a:endParaRPr lang="en-US" dirty="0" smtClean="0"/>
          </a:p>
          <a:p>
            <a:r>
              <a:rPr lang="en-US" dirty="0" smtClean="0"/>
              <a:t>Required to be Updated </a:t>
            </a:r>
            <a:r>
              <a:rPr lang="en-US" dirty="0"/>
              <a:t>E</a:t>
            </a:r>
            <a:r>
              <a:rPr lang="en-US" dirty="0" smtClean="0"/>
              <a:t>very </a:t>
            </a:r>
            <a:br>
              <a:rPr lang="en-US" dirty="0" smtClean="0"/>
            </a:br>
            <a:r>
              <a:rPr lang="en-US" dirty="0" smtClean="0"/>
              <a:t>3 Years</a:t>
            </a:r>
            <a:br>
              <a:rPr lang="en-US" dirty="0" smtClean="0"/>
            </a:br>
            <a:endParaRPr lang="en-US" dirty="0" smtClean="0"/>
          </a:p>
          <a:p>
            <a:r>
              <a:rPr lang="en-US" dirty="0" smtClean="0"/>
              <a:t>Under FTA Review</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5648" y="845561"/>
            <a:ext cx="4268152" cy="56175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50239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VI Sub-recipient Training</a:t>
            </a:r>
            <a:endParaRPr lang="en-US" dirty="0"/>
          </a:p>
        </p:txBody>
      </p:sp>
      <p:sp>
        <p:nvSpPr>
          <p:cNvPr id="3" name="Content Placeholder 2"/>
          <p:cNvSpPr>
            <a:spLocks noGrp="1"/>
          </p:cNvSpPr>
          <p:nvPr>
            <p:ph idx="1"/>
          </p:nvPr>
        </p:nvSpPr>
        <p:spPr>
          <a:xfrm>
            <a:off x="504092" y="1825625"/>
            <a:ext cx="5366772" cy="4715852"/>
          </a:xfrm>
        </p:spPr>
        <p:txBody>
          <a:bodyPr>
            <a:normAutofit lnSpcReduction="10000"/>
          </a:bodyPr>
          <a:lstStyle/>
          <a:p>
            <a:r>
              <a:rPr lang="en-US" dirty="0" smtClean="0"/>
              <a:t>98 People Trained</a:t>
            </a:r>
          </a:p>
          <a:p>
            <a:pPr lvl="1"/>
            <a:r>
              <a:rPr lang="en-US" dirty="0" smtClean="0"/>
              <a:t>O’Neil</a:t>
            </a:r>
          </a:p>
          <a:p>
            <a:pPr lvl="1"/>
            <a:r>
              <a:rPr lang="en-US" dirty="0" smtClean="0"/>
              <a:t>Lincoln</a:t>
            </a:r>
          </a:p>
          <a:p>
            <a:pPr lvl="1"/>
            <a:r>
              <a:rPr lang="en-US" dirty="0" smtClean="0"/>
              <a:t>Omaha</a:t>
            </a:r>
          </a:p>
          <a:p>
            <a:pPr lvl="1"/>
            <a:r>
              <a:rPr lang="en-US" dirty="0" smtClean="0"/>
              <a:t>Kearney</a:t>
            </a:r>
          </a:p>
          <a:p>
            <a:pPr lvl="1"/>
            <a:r>
              <a:rPr lang="en-US" dirty="0" smtClean="0"/>
              <a:t>Scottsbluff</a:t>
            </a:r>
          </a:p>
          <a:p>
            <a:pPr lvl="1"/>
            <a:r>
              <a:rPr lang="en-US" dirty="0" smtClean="0"/>
              <a:t>North Platte</a:t>
            </a:r>
          </a:p>
          <a:p>
            <a:pPr lvl="1"/>
            <a:endParaRPr lang="en-US" dirty="0"/>
          </a:p>
          <a:p>
            <a:r>
              <a:rPr lang="en-US" dirty="0" smtClean="0"/>
              <a:t>Manuals – 80%-90% Complete by EOT</a:t>
            </a:r>
          </a:p>
          <a:p>
            <a:r>
              <a:rPr lang="en-US" dirty="0" smtClean="0"/>
              <a:t>Finalizing all Plans by 5.30.2015</a:t>
            </a:r>
          </a:p>
        </p:txBody>
      </p:sp>
      <p:pic>
        <p:nvPicPr>
          <p:cNvPr id="4" name="Picture 3"/>
          <p:cNvPicPr/>
          <p:nvPr/>
        </p:nvPicPr>
        <p:blipFill>
          <a:blip r:embed="rId3"/>
          <a:stretch>
            <a:fillRect/>
          </a:stretch>
        </p:blipFill>
        <p:spPr>
          <a:xfrm>
            <a:off x="4469423" y="1825625"/>
            <a:ext cx="7379624" cy="4076411"/>
          </a:xfrm>
          <a:prstGeom prst="rect">
            <a:avLst/>
          </a:prstGeom>
          <a:ln w="635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736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Training Fall 2014-Spring 2015</a:t>
            </a:r>
            <a:endParaRPr lang="en-US" dirty="0"/>
          </a:p>
        </p:txBody>
      </p:sp>
      <p:sp>
        <p:nvSpPr>
          <p:cNvPr id="3" name="Content Placeholder 2"/>
          <p:cNvSpPr>
            <a:spLocks noGrp="1"/>
          </p:cNvSpPr>
          <p:nvPr>
            <p:ph idx="1"/>
          </p:nvPr>
        </p:nvSpPr>
        <p:spPr>
          <a:xfrm>
            <a:off x="838200" y="1884240"/>
            <a:ext cx="10515600" cy="4351338"/>
          </a:xfrm>
        </p:spPr>
        <p:txBody>
          <a:bodyPr/>
          <a:lstStyle/>
          <a:p>
            <a:r>
              <a:rPr lang="en-US" dirty="0" smtClean="0"/>
              <a:t>Title VI Full-day Hands on </a:t>
            </a:r>
            <a:br>
              <a:rPr lang="en-US" dirty="0" smtClean="0"/>
            </a:br>
            <a:r>
              <a:rPr lang="en-US" dirty="0" smtClean="0"/>
              <a:t>Developing Plan (Additional Sessions)</a:t>
            </a:r>
            <a:br>
              <a:rPr lang="en-US" dirty="0" smtClean="0"/>
            </a:br>
            <a:endParaRPr lang="en-US" dirty="0" smtClean="0"/>
          </a:p>
          <a:p>
            <a:r>
              <a:rPr lang="en-US" dirty="0" smtClean="0"/>
              <a:t>Title VI Refresher ½ Day Sessions</a:t>
            </a:r>
            <a:br>
              <a:rPr lang="en-US" dirty="0" smtClean="0"/>
            </a:br>
            <a:endParaRPr lang="en-US" dirty="0" smtClean="0"/>
          </a:p>
          <a:p>
            <a:r>
              <a:rPr lang="en-US" dirty="0" smtClean="0"/>
              <a:t>Title VI Online 90 Min Employee Training</a:t>
            </a:r>
          </a:p>
          <a:p>
            <a:pPr lvl="1"/>
            <a:r>
              <a:rPr lang="en-US" dirty="0" smtClean="0"/>
              <a:t>Reoccurring Online “Evergreen”</a:t>
            </a:r>
            <a:endParaRPr lang="en-US" dirty="0"/>
          </a:p>
          <a:p>
            <a:pPr lvl="1"/>
            <a:endParaRPr lang="en-US" dirty="0" smtClean="0"/>
          </a:p>
          <a:p>
            <a:r>
              <a:rPr lang="en-US" dirty="0" smtClean="0"/>
              <a:t>Registration for New </a:t>
            </a:r>
            <a:r>
              <a:rPr lang="en-US" dirty="0"/>
              <a:t>S</a:t>
            </a:r>
            <a:r>
              <a:rPr lang="en-US" dirty="0" smtClean="0"/>
              <a:t>essions </a:t>
            </a:r>
            <a:r>
              <a:rPr lang="en-US" i="1" u="sng" dirty="0" smtClean="0"/>
              <a:t>Open in August</a:t>
            </a:r>
          </a:p>
          <a:p>
            <a:endParaRPr lang="en-US" dirty="0" smtClean="0"/>
          </a:p>
          <a:p>
            <a:endParaRPr lang="en-US" dirty="0"/>
          </a:p>
        </p:txBody>
      </p:sp>
      <p:grpSp>
        <p:nvGrpSpPr>
          <p:cNvPr id="5" name="Group 4"/>
          <p:cNvGrpSpPr/>
          <p:nvPr/>
        </p:nvGrpSpPr>
        <p:grpSpPr>
          <a:xfrm>
            <a:off x="8527603" y="1825625"/>
            <a:ext cx="3368993" cy="3425868"/>
            <a:chOff x="2138833" y="2144480"/>
            <a:chExt cx="3368993" cy="3425868"/>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8833" y="2144480"/>
              <a:ext cx="3368993" cy="342586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33163" y="2984209"/>
              <a:ext cx="1233414" cy="306819"/>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3163" y="3053485"/>
              <a:ext cx="1010415" cy="212566"/>
            </a:xfrm>
            <a:prstGeom prst="rect">
              <a:avLst/>
            </a:prstGeom>
          </p:spPr>
        </p:pic>
      </p:grpSp>
    </p:spTree>
    <p:extLst>
      <p:ext uri="{BB962C8B-B14F-4D97-AF65-F5344CB8AC3E}">
        <p14:creationId xmlns:p14="http://schemas.microsoft.com/office/powerpoint/2010/main" val="532512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&amp; Alcohol Compliance</a:t>
            </a:r>
            <a:endParaRPr lang="en-US" dirty="0"/>
          </a:p>
        </p:txBody>
      </p:sp>
      <p:sp>
        <p:nvSpPr>
          <p:cNvPr id="3" name="Content Placeholder 2"/>
          <p:cNvSpPr>
            <a:spLocks noGrp="1"/>
          </p:cNvSpPr>
          <p:nvPr>
            <p:ph idx="1"/>
          </p:nvPr>
        </p:nvSpPr>
        <p:spPr/>
        <p:txBody>
          <a:bodyPr>
            <a:normAutofit lnSpcReduction="10000"/>
          </a:bodyPr>
          <a:lstStyle/>
          <a:p>
            <a:r>
              <a:rPr lang="en-US" b="1" i="1" dirty="0"/>
              <a:t>Precision Compliance</a:t>
            </a:r>
            <a:r>
              <a:rPr lang="en-US" dirty="0"/>
              <a:t>, Boulder </a:t>
            </a:r>
            <a:r>
              <a:rPr lang="en-US" dirty="0" smtClean="0"/>
              <a:t>CO</a:t>
            </a:r>
          </a:p>
          <a:p>
            <a:pPr lvl="1">
              <a:lnSpc>
                <a:spcPct val="200000"/>
              </a:lnSpc>
            </a:pPr>
            <a:r>
              <a:rPr lang="en-US" sz="2800" dirty="0" smtClean="0"/>
              <a:t>Beverly </a:t>
            </a:r>
            <a:r>
              <a:rPr lang="en-US" sz="2800" dirty="0"/>
              <a:t>Krieger</a:t>
            </a:r>
          </a:p>
          <a:p>
            <a:pPr lvl="1">
              <a:lnSpc>
                <a:spcPct val="200000"/>
              </a:lnSpc>
            </a:pPr>
            <a:r>
              <a:rPr lang="en-US" sz="2800" dirty="0"/>
              <a:t>Linda </a:t>
            </a:r>
            <a:r>
              <a:rPr lang="en-US" sz="2800" dirty="0" err="1" smtClean="0"/>
              <a:t>DeHerrera</a:t>
            </a:r>
            <a:r>
              <a:rPr lang="en-US" sz="2800" dirty="0"/>
              <a:t/>
            </a:r>
            <a:br>
              <a:rPr lang="en-US" sz="2800" dirty="0"/>
            </a:br>
            <a:endParaRPr lang="en-US" sz="2800" dirty="0"/>
          </a:p>
          <a:p>
            <a:r>
              <a:rPr lang="en-US" dirty="0"/>
              <a:t>62 People Trained</a:t>
            </a:r>
            <a:br>
              <a:rPr lang="en-US" dirty="0"/>
            </a:br>
            <a:endParaRPr lang="en-US" dirty="0"/>
          </a:p>
          <a:p>
            <a:r>
              <a:rPr lang="en-US" dirty="0"/>
              <a:t>Locations: Lincoln, Kearney, North Platte, &amp; Scottsbluff</a:t>
            </a:r>
          </a:p>
          <a:p>
            <a:pPr marL="0" indent="0">
              <a:buNone/>
            </a:pPr>
            <a:endParaRPr lang="en-US" dirty="0"/>
          </a:p>
        </p:txBody>
      </p:sp>
    </p:spTree>
    <p:extLst>
      <p:ext uri="{BB962C8B-B14F-4D97-AF65-F5344CB8AC3E}">
        <p14:creationId xmlns:p14="http://schemas.microsoft.com/office/powerpoint/2010/main" val="1677563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 Transit Theme</a:t>
            </a:r>
            <a:endParaRPr lang="en-US" dirty="0"/>
          </a:p>
        </p:txBody>
      </p:sp>
      <p:pic>
        <p:nvPicPr>
          <p:cNvPr id="5" name="weirdalanother one drives the bu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35200" y="1825625"/>
            <a:ext cx="7723188" cy="4351338"/>
          </a:xfrm>
        </p:spPr>
      </p:pic>
    </p:spTree>
    <p:extLst>
      <p:ext uri="{BB962C8B-B14F-4D97-AF65-F5344CB8AC3E}">
        <p14:creationId xmlns:p14="http://schemas.microsoft.com/office/powerpoint/2010/main" val="4183134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2477"/>
            <a:ext cx="10515600" cy="1008763"/>
          </a:xfrm>
        </p:spPr>
        <p:txBody>
          <a:bodyPr/>
          <a:lstStyle/>
          <a:p>
            <a:r>
              <a:rPr lang="en-US" dirty="0" smtClean="0"/>
              <a:t>Drug &amp; Alcohol Compliance</a:t>
            </a:r>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366690"/>
            <a:ext cx="11911242" cy="3732848"/>
          </a:xfrm>
          <a:prstGeom prst="rect">
            <a:avLst/>
          </a:prstGeom>
        </p:spPr>
      </p:pic>
    </p:spTree>
    <p:extLst>
      <p:ext uri="{BB962C8B-B14F-4D97-AF65-F5344CB8AC3E}">
        <p14:creationId xmlns:p14="http://schemas.microsoft.com/office/powerpoint/2010/main" val="39651067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 Training</a:t>
            </a:r>
            <a:endParaRPr lang="en-US" dirty="0"/>
          </a:p>
        </p:txBody>
      </p:sp>
      <p:sp>
        <p:nvSpPr>
          <p:cNvPr id="3" name="Content Placeholder 2"/>
          <p:cNvSpPr>
            <a:spLocks noGrp="1"/>
          </p:cNvSpPr>
          <p:nvPr>
            <p:ph idx="1"/>
          </p:nvPr>
        </p:nvSpPr>
        <p:spPr/>
        <p:txBody>
          <a:bodyPr>
            <a:normAutofit/>
          </a:bodyPr>
          <a:lstStyle/>
          <a:p>
            <a:r>
              <a:rPr lang="en-US" dirty="0" smtClean="0"/>
              <a:t>Requirements Implemented – January 2014</a:t>
            </a:r>
          </a:p>
          <a:p>
            <a:pPr lvl="1"/>
            <a:r>
              <a:rPr lang="en-US" dirty="0" smtClean="0"/>
              <a:t>Core elements: </a:t>
            </a:r>
          </a:p>
          <a:p>
            <a:pPr lvl="2"/>
            <a:r>
              <a:rPr lang="en-US" dirty="0" smtClean="0"/>
              <a:t>Defensive Driving</a:t>
            </a:r>
          </a:p>
          <a:p>
            <a:pPr lvl="2"/>
            <a:r>
              <a:rPr lang="en-US" dirty="0" smtClean="0"/>
              <a:t>Passenger Service &amp; Safety Training</a:t>
            </a:r>
          </a:p>
          <a:p>
            <a:pPr lvl="1"/>
            <a:r>
              <a:rPr lang="en-US" dirty="0" smtClean="0"/>
              <a:t>Elective Courses:</a:t>
            </a:r>
          </a:p>
          <a:p>
            <a:pPr lvl="2"/>
            <a:r>
              <a:rPr lang="en-US" dirty="0" smtClean="0"/>
              <a:t>CPR-First Aid</a:t>
            </a:r>
          </a:p>
          <a:p>
            <a:pPr lvl="2"/>
            <a:r>
              <a:rPr lang="en-US" dirty="0" smtClean="0"/>
              <a:t>Child Safety Restraints</a:t>
            </a:r>
            <a:br>
              <a:rPr lang="en-US" dirty="0" smtClean="0"/>
            </a:br>
            <a:endParaRPr lang="en-US" dirty="0" smtClean="0"/>
          </a:p>
          <a:p>
            <a:r>
              <a:rPr lang="en-US" dirty="0" smtClean="0"/>
              <a:t>Initial Goal: Drivers Trained by August</a:t>
            </a:r>
          </a:p>
          <a:p>
            <a:pPr lvl="1"/>
            <a:r>
              <a:rPr lang="en-US" dirty="0" smtClean="0"/>
              <a:t>70-85% Anticipated to be Trained</a:t>
            </a:r>
          </a:p>
          <a:p>
            <a:r>
              <a:rPr lang="en-US" dirty="0" smtClean="0"/>
              <a:t>New Goal: All Drivers Training by December 2014</a:t>
            </a:r>
          </a:p>
        </p:txBody>
      </p:sp>
    </p:spTree>
    <p:extLst>
      <p:ext uri="{BB962C8B-B14F-4D97-AF65-F5344CB8AC3E}">
        <p14:creationId xmlns:p14="http://schemas.microsoft.com/office/powerpoint/2010/main" val="1491573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2142"/>
            <a:ext cx="10515600" cy="1008763"/>
          </a:xfrm>
        </p:spPr>
        <p:txBody>
          <a:bodyPr>
            <a:normAutofit/>
          </a:bodyPr>
          <a:lstStyle/>
          <a:p>
            <a:r>
              <a:rPr lang="en-US" dirty="0" smtClean="0">
                <a:solidFill>
                  <a:schemeClr val="bg2">
                    <a:lumMod val="50000"/>
                  </a:schemeClr>
                </a:solidFill>
              </a:rPr>
              <a:t>Driver Training in Review</a:t>
            </a:r>
            <a:endParaRPr lang="en-US" dirty="0"/>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62400" y="3596976"/>
            <a:ext cx="4413947" cy="1886061"/>
          </a:xfrm>
          <a:prstGeom prst="rect">
            <a:avLst/>
          </a:prstGeom>
        </p:spPr>
      </p:pic>
    </p:spTree>
    <p:extLst>
      <p:ext uri="{BB962C8B-B14F-4D97-AF65-F5344CB8AC3E}">
        <p14:creationId xmlns:p14="http://schemas.microsoft.com/office/powerpoint/2010/main" val="17669233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 Attendees</a:t>
            </a:r>
            <a:endParaRPr lang="en-US" dirty="0"/>
          </a:p>
        </p:txBody>
      </p:sp>
      <p:graphicFrame>
        <p:nvGraphicFramePr>
          <p:cNvPr id="4" name="Chart 3"/>
          <p:cNvGraphicFramePr/>
          <p:nvPr>
            <p:extLst>
              <p:ext uri="{D42A27DB-BD31-4B8C-83A1-F6EECF244321}">
                <p14:modId xmlns:p14="http://schemas.microsoft.com/office/powerpoint/2010/main" val="4144344432"/>
              </p:ext>
            </p:extLst>
          </p:nvPr>
        </p:nvGraphicFramePr>
        <p:xfrm>
          <a:off x="427512" y="1747864"/>
          <a:ext cx="10545287" cy="44391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9086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 Attendees</a:t>
            </a:r>
            <a:endParaRPr lang="en-US" dirty="0"/>
          </a:p>
        </p:txBody>
      </p:sp>
      <p:graphicFrame>
        <p:nvGraphicFramePr>
          <p:cNvPr id="4" name="Chart 3"/>
          <p:cNvGraphicFramePr/>
          <p:nvPr>
            <p:extLst>
              <p:ext uri="{D42A27DB-BD31-4B8C-83A1-F6EECF244321}">
                <p14:modId xmlns:p14="http://schemas.microsoft.com/office/powerpoint/2010/main" val="2691078528"/>
              </p:ext>
            </p:extLst>
          </p:nvPr>
        </p:nvGraphicFramePr>
        <p:xfrm>
          <a:off x="593765" y="1690688"/>
          <a:ext cx="10453985" cy="39006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1991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CPR, AED &amp; First Aid Attendees</a:t>
            </a:r>
            <a:endParaRPr lang="en-US" dirty="0"/>
          </a:p>
        </p:txBody>
      </p:sp>
      <p:graphicFrame>
        <p:nvGraphicFramePr>
          <p:cNvPr id="5" name="Chart 4"/>
          <p:cNvGraphicFramePr/>
          <p:nvPr>
            <p:extLst>
              <p:ext uri="{D42A27DB-BD31-4B8C-83A1-F6EECF244321}">
                <p14:modId xmlns:p14="http://schemas.microsoft.com/office/powerpoint/2010/main" val="2372733025"/>
              </p:ext>
            </p:extLst>
          </p:nvPr>
        </p:nvGraphicFramePr>
        <p:xfrm>
          <a:off x="2032000" y="1524000"/>
          <a:ext cx="8128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8827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 Kids Childcare Transportation Attendees </a:t>
            </a:r>
            <a:endParaRPr lang="en-US" dirty="0"/>
          </a:p>
        </p:txBody>
      </p:sp>
      <p:graphicFrame>
        <p:nvGraphicFramePr>
          <p:cNvPr id="4" name="Chart 3"/>
          <p:cNvGraphicFramePr/>
          <p:nvPr>
            <p:extLst>
              <p:ext uri="{D42A27DB-BD31-4B8C-83A1-F6EECF244321}">
                <p14:modId xmlns:p14="http://schemas.microsoft.com/office/powerpoint/2010/main" val="2285805975"/>
              </p:ext>
            </p:extLst>
          </p:nvPr>
        </p:nvGraphicFramePr>
        <p:xfrm>
          <a:off x="2032000" y="1855571"/>
          <a:ext cx="8128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6340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Summary</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69416471"/>
              </p:ext>
            </p:extLst>
          </p:nvPr>
        </p:nvGraphicFramePr>
        <p:xfrm>
          <a:off x="812800" y="2393196"/>
          <a:ext cx="10566401" cy="2225040"/>
        </p:xfrm>
        <a:graphic>
          <a:graphicData uri="http://schemas.openxmlformats.org/drawingml/2006/table">
            <a:tbl>
              <a:tblPr firstRow="1" bandRow="1">
                <a:tableStyleId>{74C1A8A3-306A-4EB7-A6B1-4F7E0EB9C5D6}</a:tableStyleId>
              </a:tblPr>
              <a:tblGrid>
                <a:gridCol w="1894375"/>
                <a:gridCol w="1768083"/>
                <a:gridCol w="2305552"/>
                <a:gridCol w="1567543"/>
                <a:gridCol w="3030848"/>
              </a:tblGrid>
              <a:tr h="208280">
                <a:tc>
                  <a:txBody>
                    <a:bodyPr/>
                    <a:lstStyle/>
                    <a:p>
                      <a:pPr algn="l"/>
                      <a:r>
                        <a:rPr lang="en-US" dirty="0" smtClean="0"/>
                        <a:t>Course</a:t>
                      </a:r>
                      <a:endParaRPr lang="en-US" dirty="0">
                        <a:solidFill>
                          <a:schemeClr val="tx1"/>
                        </a:solidFill>
                      </a:endParaRPr>
                    </a:p>
                  </a:txBody>
                  <a:tcPr marL="121920" marR="121920" anchor="b"/>
                </a:tc>
                <a:tc>
                  <a:txBody>
                    <a:bodyPr/>
                    <a:lstStyle/>
                    <a:p>
                      <a:r>
                        <a:rPr lang="en-US" dirty="0" smtClean="0"/>
                        <a:t>Attended</a:t>
                      </a:r>
                      <a:r>
                        <a:rPr lang="en-US" baseline="0" dirty="0" smtClean="0"/>
                        <a:t> C</a:t>
                      </a:r>
                      <a:r>
                        <a:rPr lang="en-US" dirty="0" smtClean="0"/>
                        <a:t>ourse</a:t>
                      </a:r>
                      <a:endParaRPr lang="en-US" dirty="0">
                        <a:solidFill>
                          <a:srgbClr val="000000"/>
                        </a:solidFill>
                      </a:endParaRPr>
                    </a:p>
                  </a:txBody>
                  <a:tcPr marL="121920" marR="121920" anchor="b"/>
                </a:tc>
                <a:tc>
                  <a:txBody>
                    <a:bodyPr/>
                    <a:lstStyle/>
                    <a:p>
                      <a:r>
                        <a:rPr lang="en-US" dirty="0" smtClean="0"/>
                        <a:t>Not Attended</a:t>
                      </a:r>
                      <a:r>
                        <a:rPr lang="en-US" baseline="0" dirty="0" smtClean="0"/>
                        <a:t> C</a:t>
                      </a:r>
                      <a:r>
                        <a:rPr lang="en-US" dirty="0" smtClean="0"/>
                        <a:t>ourse (to date)</a:t>
                      </a:r>
                      <a:endParaRPr lang="en-US" dirty="0">
                        <a:solidFill>
                          <a:srgbClr val="000000"/>
                        </a:solidFill>
                      </a:endParaRPr>
                    </a:p>
                  </a:txBody>
                  <a:tcPr marL="121920" marR="121920" anchor="b"/>
                </a:tc>
                <a:tc>
                  <a:txBody>
                    <a:bodyPr/>
                    <a:lstStyle/>
                    <a:p>
                      <a:r>
                        <a:rPr lang="en-US" dirty="0" smtClean="0"/>
                        <a:t>Other(s)</a:t>
                      </a:r>
                      <a:endParaRPr lang="en-US" dirty="0">
                        <a:solidFill>
                          <a:srgbClr val="000000"/>
                        </a:solidFill>
                      </a:endParaRPr>
                    </a:p>
                  </a:txBody>
                  <a:tcPr marL="121920" marR="121920"/>
                </a:tc>
                <a:tc>
                  <a:txBody>
                    <a:bodyPr/>
                    <a:lstStyle/>
                    <a:p>
                      <a:r>
                        <a:rPr lang="en-US" dirty="0" smtClean="0"/>
                        <a:t>Total</a:t>
                      </a:r>
                      <a:endParaRPr lang="en-US" dirty="0">
                        <a:solidFill>
                          <a:srgbClr val="000000"/>
                        </a:solidFill>
                      </a:endParaRPr>
                    </a:p>
                  </a:txBody>
                  <a:tcPr marL="121920" marR="121920" anchor="b"/>
                </a:tc>
              </a:tr>
              <a:tr h="370840">
                <a:tc>
                  <a:txBody>
                    <a:bodyPr/>
                    <a:lstStyle/>
                    <a:p>
                      <a:r>
                        <a:rPr lang="en-US" dirty="0" smtClean="0"/>
                        <a:t>PASS</a:t>
                      </a:r>
                      <a:endParaRPr lang="en-US" dirty="0"/>
                    </a:p>
                  </a:txBody>
                  <a:tcPr marL="121920" marR="121920"/>
                </a:tc>
                <a:tc>
                  <a:txBody>
                    <a:bodyPr/>
                    <a:lstStyle/>
                    <a:p>
                      <a:r>
                        <a:rPr lang="en-US" sz="2000" dirty="0" smtClean="0"/>
                        <a:t>302</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83</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4</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389</a:t>
                      </a:r>
                      <a:endParaRPr lang="en-US" sz="2000" dirty="0">
                        <a:latin typeface="Arial" panose="020B0604020202020204" pitchFamily="34" charset="0"/>
                        <a:cs typeface="Arial" panose="020B0604020202020204" pitchFamily="34" charset="0"/>
                      </a:endParaRPr>
                    </a:p>
                  </a:txBody>
                  <a:tcPr marL="121920" marR="121920"/>
                </a:tc>
              </a:tr>
              <a:tr h="370840">
                <a:tc>
                  <a:txBody>
                    <a:bodyPr/>
                    <a:lstStyle/>
                    <a:p>
                      <a:r>
                        <a:rPr lang="en-US" dirty="0" smtClean="0"/>
                        <a:t>DD</a:t>
                      </a:r>
                      <a:endParaRPr lang="en-US" dirty="0"/>
                    </a:p>
                  </a:txBody>
                  <a:tcPr marL="121920" marR="121920"/>
                </a:tc>
                <a:tc>
                  <a:txBody>
                    <a:bodyPr/>
                    <a:lstStyle/>
                    <a:p>
                      <a:r>
                        <a:rPr lang="en-US" sz="2000" dirty="0" smtClean="0"/>
                        <a:t>274</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112</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3</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389</a:t>
                      </a:r>
                      <a:endParaRPr lang="en-US" sz="2000" dirty="0">
                        <a:latin typeface="Arial" panose="020B0604020202020204" pitchFamily="34" charset="0"/>
                        <a:cs typeface="Arial" panose="020B0604020202020204" pitchFamily="34" charset="0"/>
                      </a:endParaRPr>
                    </a:p>
                  </a:txBody>
                  <a:tcPr marL="121920" marR="121920"/>
                </a:tc>
              </a:tr>
              <a:tr h="370840">
                <a:tc>
                  <a:txBody>
                    <a:bodyPr/>
                    <a:lstStyle/>
                    <a:p>
                      <a:r>
                        <a:rPr lang="en-US" dirty="0" smtClean="0"/>
                        <a:t>First</a:t>
                      </a:r>
                      <a:r>
                        <a:rPr lang="en-US" baseline="0" dirty="0" smtClean="0"/>
                        <a:t> Aid</a:t>
                      </a:r>
                      <a:endParaRPr lang="en-US" dirty="0"/>
                    </a:p>
                  </a:txBody>
                  <a:tcPr marL="121920" marR="121920"/>
                </a:tc>
                <a:tc>
                  <a:txBody>
                    <a:bodyPr/>
                    <a:lstStyle/>
                    <a:p>
                      <a:r>
                        <a:rPr lang="en-US" sz="2000" dirty="0" smtClean="0"/>
                        <a:t>38</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38</a:t>
                      </a:r>
                      <a:endParaRPr lang="en-US" sz="2000" dirty="0">
                        <a:latin typeface="Arial" panose="020B0604020202020204" pitchFamily="34" charset="0"/>
                        <a:cs typeface="Arial" panose="020B0604020202020204" pitchFamily="34" charset="0"/>
                      </a:endParaRPr>
                    </a:p>
                  </a:txBody>
                  <a:tcPr marL="121920" marR="121920"/>
                </a:tc>
              </a:tr>
              <a:tr h="370840">
                <a:tc>
                  <a:txBody>
                    <a:bodyPr/>
                    <a:lstStyle/>
                    <a:p>
                      <a:r>
                        <a:rPr lang="en-US" dirty="0" smtClean="0"/>
                        <a:t>Safe Kids</a:t>
                      </a:r>
                      <a:endParaRPr lang="en-US" dirty="0"/>
                    </a:p>
                  </a:txBody>
                  <a:tcPr marL="121920" marR="121920"/>
                </a:tc>
                <a:tc>
                  <a:txBody>
                    <a:bodyPr/>
                    <a:lstStyle/>
                    <a:p>
                      <a:r>
                        <a:rPr lang="en-US" sz="2000" dirty="0" smtClean="0"/>
                        <a:t>19</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a:t>
                      </a:r>
                      <a:endParaRPr lang="en-US" sz="2000" dirty="0">
                        <a:latin typeface="Arial" panose="020B0604020202020204" pitchFamily="34" charset="0"/>
                        <a:cs typeface="Arial" panose="020B0604020202020204" pitchFamily="34" charset="0"/>
                      </a:endParaRPr>
                    </a:p>
                  </a:txBody>
                  <a:tcPr marL="121920" marR="121920"/>
                </a:tc>
                <a:tc>
                  <a:txBody>
                    <a:bodyPr/>
                    <a:lstStyle/>
                    <a:p>
                      <a:r>
                        <a:rPr lang="en-US" sz="2000" dirty="0" smtClean="0"/>
                        <a:t>19</a:t>
                      </a:r>
                      <a:endParaRPr lang="en-US" sz="2000" dirty="0">
                        <a:latin typeface="Arial" panose="020B0604020202020204" pitchFamily="34" charset="0"/>
                        <a:cs typeface="Arial" panose="020B0604020202020204" pitchFamily="34" charset="0"/>
                      </a:endParaRPr>
                    </a:p>
                  </a:txBody>
                  <a:tcPr marL="121920" marR="121920"/>
                </a:tc>
              </a:tr>
            </a:tbl>
          </a:graphicData>
        </a:graphic>
      </p:graphicFrame>
      <p:sp>
        <p:nvSpPr>
          <p:cNvPr id="3" name="TextBox 2"/>
          <p:cNvSpPr txBox="1"/>
          <p:nvPr/>
        </p:nvSpPr>
        <p:spPr>
          <a:xfrm>
            <a:off x="917266" y="5027329"/>
            <a:ext cx="10395687" cy="369332"/>
          </a:xfrm>
          <a:prstGeom prst="rect">
            <a:avLst/>
          </a:prstGeom>
          <a:noFill/>
        </p:spPr>
        <p:txBody>
          <a:bodyPr wrap="square" rtlCol="0">
            <a:spAutoFit/>
          </a:bodyPr>
          <a:lstStyle/>
          <a:p>
            <a:pPr algn="ctr"/>
            <a:r>
              <a:rPr lang="en-US" dirty="0" smtClean="0"/>
              <a:t>* </a:t>
            </a:r>
            <a:r>
              <a:rPr lang="en-US" dirty="0" smtClean="0">
                <a:latin typeface="Arial" panose="020B0604020202020204" pitchFamily="34" charset="0"/>
                <a:cs typeface="Arial" panose="020B0604020202020204" pitchFamily="34" charset="0"/>
              </a:rPr>
              <a:t>76</a:t>
            </a:r>
            <a:r>
              <a:rPr lang="en-US" dirty="0" smtClean="0"/>
              <a:t> (</a:t>
            </a:r>
            <a:r>
              <a:rPr lang="en-US" dirty="0" smtClean="0">
                <a:latin typeface="Arial" panose="020B0604020202020204" pitchFamily="34" charset="0"/>
                <a:cs typeface="Arial" panose="020B0604020202020204" pitchFamily="34" charset="0"/>
              </a:rPr>
              <a:t>30 </a:t>
            </a:r>
            <a:r>
              <a:rPr lang="en-US" dirty="0" smtClean="0"/>
              <a:t>PASS, </a:t>
            </a:r>
            <a:r>
              <a:rPr lang="en-US" dirty="0" smtClean="0">
                <a:latin typeface="Arial" panose="020B0604020202020204" pitchFamily="34" charset="0"/>
                <a:cs typeface="Arial" panose="020B0604020202020204" pitchFamily="34" charset="0"/>
              </a:rPr>
              <a:t>46</a:t>
            </a:r>
            <a:r>
              <a:rPr lang="en-US" dirty="0" smtClean="0"/>
              <a:t> DD) attendees who have not taken the course have also NOT registered </a:t>
            </a:r>
            <a:endParaRPr lang="en-US" dirty="0"/>
          </a:p>
        </p:txBody>
      </p:sp>
    </p:spTree>
    <p:extLst>
      <p:ext uri="{BB962C8B-B14F-4D97-AF65-F5344CB8AC3E}">
        <p14:creationId xmlns:p14="http://schemas.microsoft.com/office/powerpoint/2010/main" val="17976960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9197" y="609600"/>
            <a:ext cx="9509760" cy="1112838"/>
          </a:xfrm>
        </p:spPr>
        <p:txBody>
          <a:bodyPr>
            <a:normAutofit/>
          </a:bodyPr>
          <a:lstStyle/>
          <a:p>
            <a:r>
              <a:rPr lang="en-US" sz="4400" dirty="0" smtClean="0"/>
              <a:t>Course Evaluation Responses</a:t>
            </a:r>
            <a:endParaRPr lang="en-US" sz="4400" dirty="0"/>
          </a:p>
        </p:txBody>
      </p:sp>
      <p:pic>
        <p:nvPicPr>
          <p:cNvPr id="2" name="Picture 1" descr="chart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2637" y="2222270"/>
            <a:ext cx="10875818" cy="2569094"/>
          </a:xfrm>
          <a:prstGeom prst="rect">
            <a:avLst/>
          </a:prstGeom>
        </p:spPr>
      </p:pic>
    </p:spTree>
    <p:extLst>
      <p:ext uri="{BB962C8B-B14F-4D97-AF65-F5344CB8AC3E}">
        <p14:creationId xmlns:p14="http://schemas.microsoft.com/office/powerpoint/2010/main" val="925274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Title 6"/>
          <p:cNvSpPr txBox="1">
            <a:spLocks/>
          </p:cNvSpPr>
          <p:nvPr/>
        </p:nvSpPr>
        <p:spPr>
          <a:xfrm>
            <a:off x="1219197" y="720561"/>
            <a:ext cx="9509760" cy="1112838"/>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algn="ctr"/>
            <a:r>
              <a:rPr lang="en-US" dirty="0" smtClean="0"/>
              <a:t>Course Evaluation Responses</a:t>
            </a:r>
            <a:endParaRPr lang="en-US" dirty="0"/>
          </a:p>
        </p:txBody>
      </p:sp>
      <p:pic>
        <p:nvPicPr>
          <p:cNvPr id="3" name="Picture 2" descr="chart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9230" y="1615098"/>
            <a:ext cx="7977977" cy="4660357"/>
          </a:xfrm>
          <a:prstGeom prst="rect">
            <a:avLst/>
          </a:prstGeom>
        </p:spPr>
      </p:pic>
    </p:spTree>
    <p:extLst>
      <p:ext uri="{BB962C8B-B14F-4D97-AF65-F5344CB8AC3E}">
        <p14:creationId xmlns:p14="http://schemas.microsoft.com/office/powerpoint/2010/main" val="1048426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l"/>
            <a:r>
              <a:rPr lang="en-US" sz="4000" dirty="0"/>
              <a:t>NEBRASKA TRANSPORTATION </a:t>
            </a:r>
            <a:r>
              <a:rPr lang="en-US" sz="4000" dirty="0" smtClean="0"/>
              <a:t>ACT</a:t>
            </a:r>
            <a:endParaRPr lang="en-US" dirty="0"/>
          </a:p>
        </p:txBody>
      </p:sp>
      <p:sp>
        <p:nvSpPr>
          <p:cNvPr id="3" name="Text Placeholder 2"/>
          <p:cNvSpPr>
            <a:spLocks noGrp="1"/>
          </p:cNvSpPr>
          <p:nvPr>
            <p:ph idx="1"/>
          </p:nvPr>
        </p:nvSpPr>
        <p:spPr>
          <a:xfrm>
            <a:off x="590228" y="1825625"/>
            <a:ext cx="8507278" cy="4351338"/>
          </a:xfrm>
        </p:spPr>
        <p:txBody>
          <a:bodyPr>
            <a:normAutofit fontScale="77500" lnSpcReduction="20000"/>
          </a:bodyPr>
          <a:lstStyle/>
          <a:p>
            <a:pPr algn="l"/>
            <a:r>
              <a:rPr lang="en-US" sz="2400" b="1" dirty="0"/>
              <a:t>13-1204. Department of Roads; coordinating and technical assistance agency; contracts authorized.</a:t>
            </a:r>
          </a:p>
          <a:p>
            <a:pPr algn="l">
              <a:lnSpc>
                <a:spcPct val="120000"/>
              </a:lnSpc>
            </a:pPr>
            <a:r>
              <a:rPr lang="en-US" dirty="0" smtClean="0"/>
              <a:t>The department shall be the principal state agency responsible for coordinating public transportation activities in the state and, when requested, shall provide technical assistance to improve Nebraska’s public transportation system.  </a:t>
            </a:r>
            <a:br>
              <a:rPr lang="en-US" dirty="0" smtClean="0"/>
            </a:br>
            <a:r>
              <a:rPr lang="en-US" dirty="0" smtClean="0"/>
              <a:t/>
            </a:r>
            <a:br>
              <a:rPr lang="en-US" dirty="0" smtClean="0"/>
            </a:br>
            <a:r>
              <a:rPr lang="en-US" dirty="0" smtClean="0"/>
              <a:t>The department may contract pursuant to the Nebraska Public Transportation Act to assist state agencies, political subdivisions, and public and qualified public purpose organizations to provide public transportation services as specified in the act.</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6459" y="1812089"/>
            <a:ext cx="3024319" cy="201085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6459" y="3899088"/>
            <a:ext cx="1376521" cy="1835362"/>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34230" y="3899087"/>
            <a:ext cx="1483734" cy="1835363"/>
          </a:xfrm>
          <a:prstGeom prst="rect">
            <a:avLst/>
          </a:prstGeom>
        </p:spPr>
      </p:pic>
    </p:spTree>
    <p:extLst>
      <p:ext uri="{BB962C8B-B14F-4D97-AF65-F5344CB8AC3E}">
        <p14:creationId xmlns:p14="http://schemas.microsoft.com/office/powerpoint/2010/main" val="2622149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dirty="0"/>
              <a:t>Course </a:t>
            </a:r>
            <a:r>
              <a:rPr lang="en-US"/>
              <a:t>Evaluation </a:t>
            </a:r>
            <a:r>
              <a:rPr lang="en-US" smtClean="0"/>
              <a:t>Responses</a:t>
            </a:r>
            <a:endParaRPr lang="en-US" dirty="0"/>
          </a:p>
        </p:txBody>
      </p:sp>
      <p:pic>
        <p:nvPicPr>
          <p:cNvPr id="2" name="Picture 1" descr="chart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6159" y="2330178"/>
            <a:ext cx="10418776" cy="2798681"/>
          </a:xfrm>
          <a:prstGeom prst="rect">
            <a:avLst/>
          </a:prstGeom>
        </p:spPr>
      </p:pic>
    </p:spTree>
    <p:extLst>
      <p:ext uri="{BB962C8B-B14F-4D97-AF65-F5344CB8AC3E}">
        <p14:creationId xmlns:p14="http://schemas.microsoft.com/office/powerpoint/2010/main" val="1019061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Training</a:t>
            </a:r>
            <a:endParaRPr lang="en-US" dirty="0"/>
          </a:p>
        </p:txBody>
      </p:sp>
      <p:sp>
        <p:nvSpPr>
          <p:cNvPr id="3" name="Content Placeholder 2"/>
          <p:cNvSpPr>
            <a:spLocks noGrp="1"/>
          </p:cNvSpPr>
          <p:nvPr>
            <p:ph idx="1"/>
          </p:nvPr>
        </p:nvSpPr>
        <p:spPr>
          <a:xfrm>
            <a:off x="838200" y="1825625"/>
            <a:ext cx="6055895" cy="4351338"/>
          </a:xfrm>
        </p:spPr>
        <p:txBody>
          <a:bodyPr>
            <a:normAutofit fontScale="85000" lnSpcReduction="20000"/>
          </a:bodyPr>
          <a:lstStyle/>
          <a:p>
            <a:pPr>
              <a:lnSpc>
                <a:spcPct val="120000"/>
              </a:lnSpc>
            </a:pPr>
            <a:r>
              <a:rPr lang="en-US" dirty="0" smtClean="0"/>
              <a:t>Give us your feedback!  </a:t>
            </a:r>
            <a:br>
              <a:rPr lang="en-US" dirty="0" smtClean="0"/>
            </a:br>
            <a:r>
              <a:rPr lang="en-US" dirty="0" smtClean="0"/>
              <a:t>What do you need?</a:t>
            </a:r>
            <a:br>
              <a:rPr lang="en-US" dirty="0" smtClean="0"/>
            </a:br>
            <a:endParaRPr lang="en-US" dirty="0" smtClean="0"/>
          </a:p>
          <a:p>
            <a:r>
              <a:rPr lang="en-US" dirty="0" smtClean="0"/>
              <a:t>Title VI Topics</a:t>
            </a:r>
          </a:p>
          <a:p>
            <a:pPr marL="0" indent="0">
              <a:buNone/>
            </a:pPr>
            <a:endParaRPr lang="en-US" dirty="0" smtClean="0"/>
          </a:p>
          <a:p>
            <a:r>
              <a:rPr lang="en-US" dirty="0" smtClean="0"/>
              <a:t>Driver Topics</a:t>
            </a:r>
            <a:br>
              <a:rPr lang="en-US" dirty="0" smtClean="0"/>
            </a:br>
            <a:endParaRPr lang="en-US" dirty="0" smtClean="0"/>
          </a:p>
          <a:p>
            <a:r>
              <a:rPr lang="en-US" dirty="0" smtClean="0"/>
              <a:t>Transit Manager Topics</a:t>
            </a:r>
            <a:br>
              <a:rPr lang="en-US" dirty="0" smtClean="0"/>
            </a:br>
            <a:endParaRPr lang="en-US" dirty="0" smtClean="0"/>
          </a:p>
          <a:p>
            <a:r>
              <a:rPr lang="en-US" dirty="0" smtClean="0"/>
              <a:t>LEP Topics</a:t>
            </a:r>
            <a:br>
              <a:rPr lang="en-US" dirty="0" smtClean="0"/>
            </a:br>
            <a:endParaRPr lang="en-US" dirty="0" smtClean="0"/>
          </a:p>
          <a:p>
            <a:r>
              <a:rPr lang="en-US" dirty="0" smtClean="0"/>
              <a:t>Drug &amp; Alcohol Compliance Topics</a:t>
            </a:r>
          </a:p>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6642" y="1913021"/>
            <a:ext cx="4034615" cy="2959768"/>
          </a:xfrm>
          <a:prstGeom prst="rect">
            <a:avLst/>
          </a:prstGeom>
        </p:spPr>
      </p:pic>
    </p:spTree>
    <p:extLst>
      <p:ext uri="{BB962C8B-B14F-4D97-AF65-F5344CB8AC3E}">
        <p14:creationId xmlns:p14="http://schemas.microsoft.com/office/powerpoint/2010/main" val="708306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Intercity Transit Study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59362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Conducted by UNO Center for Public Affairs Research</a:t>
            </a:r>
            <a:br>
              <a:rPr lang="en-US" dirty="0" smtClean="0"/>
            </a:br>
            <a:endParaRPr lang="en-US" dirty="0" smtClean="0"/>
          </a:p>
          <a:p>
            <a:r>
              <a:rPr lang="en-US" dirty="0" smtClean="0"/>
              <a:t>NDOR Request</a:t>
            </a:r>
          </a:p>
          <a:p>
            <a:pPr lvl="1"/>
            <a:r>
              <a:rPr lang="en-US" dirty="0" smtClean="0"/>
              <a:t>Required by FTA – Utilize less than 15% Section 5311 Funds Must Document Need</a:t>
            </a:r>
          </a:p>
          <a:p>
            <a:pPr marL="457200" lvl="1" indent="0">
              <a:buNone/>
            </a:pPr>
            <a:endParaRPr lang="en-US" dirty="0" smtClean="0"/>
          </a:p>
          <a:p>
            <a:r>
              <a:rPr lang="en-US" dirty="0" smtClean="0"/>
              <a:t>Finalizing Report</a:t>
            </a:r>
            <a:endParaRPr lang="en-US" dirty="0"/>
          </a:p>
          <a:p>
            <a:pPr lvl="1"/>
            <a:r>
              <a:rPr lang="en-US" dirty="0" smtClean="0"/>
              <a:t>FTA Review – Decide on Action Plan &amp; Next Steps</a:t>
            </a:r>
            <a:endParaRPr lang="en-US" dirty="0"/>
          </a:p>
        </p:txBody>
      </p:sp>
    </p:spTree>
    <p:extLst>
      <p:ext uri="{BB962C8B-B14F-4D97-AF65-F5344CB8AC3E}">
        <p14:creationId xmlns:p14="http://schemas.microsoft.com/office/powerpoint/2010/main" val="2274029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3028045722"/>
              </p:ext>
            </p:extLst>
          </p:nvPr>
        </p:nvGraphicFramePr>
        <p:xfrm>
          <a:off x="1760328" y="779646"/>
          <a:ext cx="8359210" cy="559015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0337370" y="5125954"/>
            <a:ext cx="1673817" cy="1200329"/>
          </a:xfrm>
          <a:prstGeom prst="rect">
            <a:avLst/>
          </a:prstGeom>
          <a:noFill/>
        </p:spPr>
        <p:txBody>
          <a:bodyPr wrap="square" rtlCol="0">
            <a:spAutoFit/>
          </a:bodyPr>
          <a:lstStyle/>
          <a:p>
            <a:pPr defTabSz="457200"/>
            <a:r>
              <a:rPr lang="en-US" sz="900" dirty="0" smtClean="0">
                <a:solidFill>
                  <a:prstClr val="black"/>
                </a:solidFill>
              </a:rPr>
              <a:t>Source: U.S. Census Bureau, 2010-2012 American Community Survey Public Use </a:t>
            </a:r>
            <a:r>
              <a:rPr lang="en-US" sz="900" dirty="0" err="1" smtClean="0">
                <a:solidFill>
                  <a:prstClr val="black"/>
                </a:solidFill>
              </a:rPr>
              <a:t>Microdata</a:t>
            </a:r>
            <a:r>
              <a:rPr lang="en-US" sz="900" dirty="0" smtClean="0">
                <a:solidFill>
                  <a:prstClr val="black"/>
                </a:solidFill>
              </a:rPr>
              <a:t> Sample, Prepared by UNO Center for Public Affairs Research, June 2014.</a:t>
            </a:r>
            <a:endParaRPr lang="en-US" sz="900" dirty="0">
              <a:solidFill>
                <a:prstClr val="black"/>
              </a:solidFill>
            </a:endParaRPr>
          </a:p>
        </p:txBody>
      </p:sp>
    </p:spTree>
    <p:extLst>
      <p:ext uri="{BB962C8B-B14F-4D97-AF65-F5344CB8AC3E}">
        <p14:creationId xmlns:p14="http://schemas.microsoft.com/office/powerpoint/2010/main" val="2497219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32935" y="5559906"/>
            <a:ext cx="2226590" cy="784830"/>
          </a:xfrm>
          <a:prstGeom prst="rect">
            <a:avLst/>
          </a:prstGeom>
          <a:noFill/>
        </p:spPr>
        <p:txBody>
          <a:bodyPr wrap="square" rtlCol="0">
            <a:spAutoFit/>
          </a:bodyPr>
          <a:lstStyle/>
          <a:p>
            <a:pPr defTabSz="457200"/>
            <a:r>
              <a:rPr lang="en-US" sz="900" dirty="0">
                <a:solidFill>
                  <a:prstClr val="black"/>
                </a:solidFill>
              </a:rPr>
              <a:t>Source: U.S. Census Bureau, 2010-2012 American Community Survey Public Use </a:t>
            </a:r>
            <a:r>
              <a:rPr lang="en-US" sz="900" dirty="0" err="1">
                <a:solidFill>
                  <a:prstClr val="black"/>
                </a:solidFill>
              </a:rPr>
              <a:t>Microdata</a:t>
            </a:r>
            <a:r>
              <a:rPr lang="en-US" sz="900" dirty="0">
                <a:solidFill>
                  <a:prstClr val="black"/>
                </a:solidFill>
              </a:rPr>
              <a:t> Sample, Prepared by UNO Center for Public Affairs Research, June 2014.</a:t>
            </a:r>
          </a:p>
        </p:txBody>
      </p:sp>
      <p:graphicFrame>
        <p:nvGraphicFramePr>
          <p:cNvPr id="4" name="Chart 3"/>
          <p:cNvGraphicFramePr>
            <a:graphicFrameLocks noGrp="1"/>
          </p:cNvGraphicFramePr>
          <p:nvPr>
            <p:extLst>
              <p:ext uri="{D42A27DB-BD31-4B8C-83A1-F6EECF244321}">
                <p14:modId xmlns:p14="http://schemas.microsoft.com/office/powerpoint/2010/main" val="1210818181"/>
              </p:ext>
            </p:extLst>
          </p:nvPr>
        </p:nvGraphicFramePr>
        <p:xfrm>
          <a:off x="961432" y="760396"/>
          <a:ext cx="8671344" cy="58181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8621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63" y="681925"/>
            <a:ext cx="12016152" cy="1008763"/>
          </a:xfrm>
        </p:spPr>
        <p:txBody>
          <a:bodyPr>
            <a:normAutofit/>
          </a:bodyPr>
          <a:lstStyle/>
          <a:p>
            <a:r>
              <a:rPr lang="en-US" sz="3600" dirty="0" smtClean="0"/>
              <a:t>Map of Service Provided by Intercity Bus Systems</a:t>
            </a:r>
            <a:endParaRPr lang="en-US" sz="3600" dirty="0"/>
          </a:p>
        </p:txBody>
      </p:sp>
      <p:pic>
        <p:nvPicPr>
          <p:cNvPr id="4" name="Picture 3"/>
          <p:cNvPicPr>
            <a:picLocks noChangeAspect="1"/>
          </p:cNvPicPr>
          <p:nvPr/>
        </p:nvPicPr>
        <p:blipFill>
          <a:blip r:embed="rId2"/>
          <a:stretch>
            <a:fillRect/>
          </a:stretch>
        </p:blipFill>
        <p:spPr>
          <a:xfrm>
            <a:off x="1360243" y="1499322"/>
            <a:ext cx="9776681" cy="4465891"/>
          </a:xfrm>
          <a:prstGeom prst="rect">
            <a:avLst/>
          </a:prstGeom>
        </p:spPr>
      </p:pic>
      <p:sp>
        <p:nvSpPr>
          <p:cNvPr id="5" name="TextBox 4"/>
          <p:cNvSpPr txBox="1"/>
          <p:nvPr/>
        </p:nvSpPr>
        <p:spPr>
          <a:xfrm>
            <a:off x="838200" y="5861538"/>
            <a:ext cx="10515600" cy="600164"/>
          </a:xfrm>
          <a:prstGeom prst="rect">
            <a:avLst/>
          </a:prstGeom>
          <a:noFill/>
        </p:spPr>
        <p:txBody>
          <a:bodyPr wrap="square" rtlCol="0">
            <a:spAutoFit/>
          </a:bodyPr>
          <a:lstStyle/>
          <a:p>
            <a:r>
              <a:rPr lang="en-US" sz="1100" dirty="0"/>
              <a:t>There are 12 first class cities that do not have scheduled stops and which are not on the routes of </a:t>
            </a:r>
            <a:r>
              <a:rPr lang="en-US" sz="1100" dirty="0" smtClean="0"/>
              <a:t>those providers </a:t>
            </a:r>
            <a:r>
              <a:rPr lang="en-US" sz="1100" dirty="0"/>
              <a:t>that make additional stops.</a:t>
            </a:r>
          </a:p>
          <a:p>
            <a:r>
              <a:rPr lang="en-US" sz="1100" dirty="0"/>
              <a:t>There are four metropolitan counties not served: Dakota, Dixon, Washington, and Saunders. There </a:t>
            </a:r>
            <a:r>
              <a:rPr lang="en-US" sz="1100" dirty="0" smtClean="0"/>
              <a:t>are nine </a:t>
            </a:r>
            <a:r>
              <a:rPr lang="en-US" sz="1100" dirty="0" err="1"/>
              <a:t>micropolitan</a:t>
            </a:r>
            <a:r>
              <a:rPr lang="en-US" sz="1100" dirty="0"/>
              <a:t> counties not served: Scotts Bluff, Banner, McPherson, Logan, Gosper, Clay, Howard</a:t>
            </a:r>
            <a:r>
              <a:rPr lang="en-US" sz="1100" dirty="0" smtClean="0"/>
              <a:t>, Stanton</a:t>
            </a:r>
            <a:r>
              <a:rPr lang="en-US" sz="1100" dirty="0"/>
              <a:t>, and Pierce.</a:t>
            </a:r>
          </a:p>
        </p:txBody>
      </p:sp>
    </p:spTree>
    <p:extLst>
      <p:ext uri="{BB962C8B-B14F-4D97-AF65-F5344CB8AC3E}">
        <p14:creationId xmlns:p14="http://schemas.microsoft.com/office/powerpoint/2010/main" val="1251762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24801"/>
            <a:ext cx="11373989" cy="1320800"/>
          </a:xfrm>
        </p:spPr>
        <p:txBody>
          <a:bodyPr>
            <a:noAutofit/>
          </a:bodyPr>
          <a:lstStyle/>
          <a:p>
            <a:r>
              <a:rPr lang="en-US" sz="4800" b="1" dirty="0" smtClean="0">
                <a:effectLst>
                  <a:outerShdw blurRad="38100" dist="38100" dir="2700000" algn="tl">
                    <a:srgbClr val="000000">
                      <a:alpha val="43137"/>
                    </a:srgbClr>
                  </a:outerShdw>
                </a:effectLst>
              </a:rPr>
              <a:t>Route Needs Assessment Research</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4" y="1723293"/>
            <a:ext cx="10799558" cy="4318070"/>
          </a:xfrm>
        </p:spPr>
        <p:txBody>
          <a:bodyPr>
            <a:normAutofit fontScale="92500" lnSpcReduction="10000"/>
          </a:bodyPr>
          <a:lstStyle/>
          <a:p>
            <a:r>
              <a:rPr lang="en-US" sz="2800" dirty="0" smtClean="0"/>
              <a:t>Commuting Patterns</a:t>
            </a:r>
            <a:br>
              <a:rPr lang="en-US" sz="2800" dirty="0" smtClean="0"/>
            </a:br>
            <a:endParaRPr lang="en-US" sz="2800" dirty="0" smtClean="0"/>
          </a:p>
          <a:p>
            <a:r>
              <a:rPr lang="en-US" sz="2800" dirty="0" smtClean="0"/>
              <a:t>Customer Analysis</a:t>
            </a:r>
            <a:br>
              <a:rPr lang="en-US" sz="2800" dirty="0" smtClean="0"/>
            </a:br>
            <a:endParaRPr lang="en-US" sz="2800" dirty="0" smtClean="0"/>
          </a:p>
          <a:p>
            <a:r>
              <a:rPr lang="en-US" sz="2800" dirty="0" smtClean="0"/>
              <a:t>Employer &amp; Educational Institution Survey / Focus Group</a:t>
            </a:r>
            <a:br>
              <a:rPr lang="en-US" sz="2800" dirty="0" smtClean="0"/>
            </a:br>
            <a:endParaRPr lang="en-US" sz="2800" dirty="0" smtClean="0"/>
          </a:p>
          <a:p>
            <a:r>
              <a:rPr lang="en-US" sz="2800" dirty="0" smtClean="0"/>
              <a:t>Area Agency on Aging Focus Groups</a:t>
            </a:r>
            <a:br>
              <a:rPr lang="en-US" sz="2800" dirty="0" smtClean="0"/>
            </a:br>
            <a:endParaRPr lang="en-US" sz="2800" dirty="0" smtClean="0"/>
          </a:p>
          <a:p>
            <a:r>
              <a:rPr lang="en-US" sz="2800" dirty="0" smtClean="0"/>
              <a:t>Phone Survey</a:t>
            </a:r>
            <a:br>
              <a:rPr lang="en-US" sz="2800" dirty="0" smtClean="0"/>
            </a:br>
            <a:endParaRPr lang="en-US" sz="2800" dirty="0" smtClean="0"/>
          </a:p>
          <a:p>
            <a:r>
              <a:rPr lang="en-US" dirty="0" smtClean="0"/>
              <a:t>Website Survey</a:t>
            </a:r>
            <a:endParaRPr lang="en-US" sz="2800" dirty="0"/>
          </a:p>
        </p:txBody>
      </p:sp>
      <p:sp>
        <p:nvSpPr>
          <p:cNvPr id="4" name="Footer Placeholder 3"/>
          <p:cNvSpPr>
            <a:spLocks noGrp="1"/>
          </p:cNvSpPr>
          <p:nvPr>
            <p:ph type="ftr" sz="quarter" idx="11"/>
          </p:nvPr>
        </p:nvSpPr>
        <p:spPr/>
        <p:txBody>
          <a:bodyPr/>
          <a:lstStyle/>
          <a:p>
            <a:r>
              <a:rPr lang="en-US" smtClean="0"/>
              <a:t>nebraskatransit.com</a:t>
            </a:r>
            <a:endParaRPr lang="en-US" dirty="0"/>
          </a:p>
        </p:txBody>
      </p:sp>
    </p:spTree>
    <p:extLst>
      <p:ext uri="{BB962C8B-B14F-4D97-AF65-F5344CB8AC3E}">
        <p14:creationId xmlns:p14="http://schemas.microsoft.com/office/powerpoint/2010/main" val="154029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7778" t="5228" r="6903" b="36856"/>
          <a:stretch/>
        </p:blipFill>
        <p:spPr>
          <a:xfrm>
            <a:off x="1477924" y="37213"/>
            <a:ext cx="10276937" cy="5390707"/>
          </a:xfrm>
          <a:prstGeom prst="rect">
            <a:avLst/>
          </a:prstGeom>
        </p:spPr>
      </p:pic>
      <p:sp>
        <p:nvSpPr>
          <p:cNvPr id="3" name="Footer Placeholder 2"/>
          <p:cNvSpPr>
            <a:spLocks noGrp="1"/>
          </p:cNvSpPr>
          <p:nvPr>
            <p:ph type="ftr" sz="quarter" idx="11"/>
          </p:nvPr>
        </p:nvSpPr>
        <p:spPr/>
        <p:txBody>
          <a:bodyPr/>
          <a:lstStyle/>
          <a:p>
            <a:r>
              <a:rPr lang="en-US" smtClean="0">
                <a:solidFill>
                  <a:prstClr val="black">
                    <a:tint val="75000"/>
                  </a:prstClr>
                </a:solidFill>
              </a:rPr>
              <a:t>nebraskatransit.com</a:t>
            </a:r>
            <a:endParaRPr lang="en-US">
              <a:solidFill>
                <a:prstClr val="black">
                  <a:tint val="75000"/>
                </a:prstClr>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032" y="4024423"/>
            <a:ext cx="3425876" cy="1663996"/>
          </a:xfrm>
          <a:prstGeom prst="rect">
            <a:avLst/>
          </a:prstGeom>
        </p:spPr>
      </p:pic>
    </p:spTree>
    <p:extLst>
      <p:ext uri="{BB962C8B-B14F-4D97-AF65-F5344CB8AC3E}">
        <p14:creationId xmlns:p14="http://schemas.microsoft.com/office/powerpoint/2010/main" val="1424843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7910" t="1550" r="8229" b="37209"/>
          <a:stretch/>
        </p:blipFill>
        <p:spPr>
          <a:xfrm>
            <a:off x="2068321" y="0"/>
            <a:ext cx="9835788" cy="5550194"/>
          </a:xfrm>
          <a:prstGeom prst="rect">
            <a:avLst/>
          </a:prstGeom>
        </p:spPr>
      </p:pic>
      <p:sp>
        <p:nvSpPr>
          <p:cNvPr id="3" name="Footer Placeholder 2"/>
          <p:cNvSpPr>
            <a:spLocks noGrp="1"/>
          </p:cNvSpPr>
          <p:nvPr>
            <p:ph type="ftr" sz="quarter" idx="11"/>
          </p:nvPr>
        </p:nvSpPr>
        <p:spPr/>
        <p:txBody>
          <a:bodyPr/>
          <a:lstStyle/>
          <a:p>
            <a:r>
              <a:rPr lang="en-US" smtClean="0">
                <a:solidFill>
                  <a:prstClr val="black">
                    <a:tint val="75000"/>
                  </a:prstClr>
                </a:solidFill>
              </a:rPr>
              <a:t>nebraskatransit.com</a:t>
            </a:r>
            <a:endParaRPr lang="en-US">
              <a:solidFill>
                <a:prstClr val="black">
                  <a:tint val="75000"/>
                </a:prstClr>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518837"/>
            <a:ext cx="4136642" cy="1648046"/>
          </a:xfrm>
          <a:prstGeom prst="rect">
            <a:avLst/>
          </a:prstGeom>
        </p:spPr>
      </p:pic>
    </p:spTree>
    <p:extLst>
      <p:ext uri="{BB962C8B-B14F-4D97-AF65-F5344CB8AC3E}">
        <p14:creationId xmlns:p14="http://schemas.microsoft.com/office/powerpoint/2010/main" val="3551307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Partnership</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3888" y="1456002"/>
            <a:ext cx="6679413" cy="5161365"/>
          </a:xfrm>
          <a:prstGeom prst="rect">
            <a:avLst/>
          </a:prstGeom>
        </p:spPr>
      </p:pic>
    </p:spTree>
    <p:extLst>
      <p:ext uri="{BB962C8B-B14F-4D97-AF65-F5344CB8AC3E}">
        <p14:creationId xmlns:p14="http://schemas.microsoft.com/office/powerpoint/2010/main" val="1154035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 Management</a:t>
            </a:r>
            <a:endParaRPr lang="en-US" dirty="0"/>
          </a:p>
        </p:txBody>
      </p:sp>
      <p:sp>
        <p:nvSpPr>
          <p:cNvPr id="3" name="Text Placeholder 2"/>
          <p:cNvSpPr>
            <a:spLocks noGrp="1"/>
          </p:cNvSpPr>
          <p:nvPr>
            <p:ph idx="1"/>
          </p:nvPr>
        </p:nvSpPr>
        <p:spPr/>
        <p:txBody>
          <a:bodyPr>
            <a:noAutofit/>
          </a:bodyPr>
          <a:lstStyle/>
          <a:p>
            <a:pPr>
              <a:lnSpc>
                <a:spcPct val="100000"/>
              </a:lnSpc>
            </a:pPr>
            <a:r>
              <a:rPr lang="en-US" dirty="0"/>
              <a:t>Consists of short-range planning and management activities and projects for improving coordination among public transportation and other transportation service providers carried out by a recipient or sub recipient through an agreement entered into with a person, including a government entity, under 49 U.S. C. Chapter 53.</a:t>
            </a:r>
          </a:p>
        </p:txBody>
      </p:sp>
    </p:spTree>
    <p:extLst>
      <p:ext uri="{BB962C8B-B14F-4D97-AF65-F5344CB8AC3E}">
        <p14:creationId xmlns:p14="http://schemas.microsoft.com/office/powerpoint/2010/main" val="19108770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ISSUES</a:t>
            </a:r>
            <a:endParaRPr lang="en-US" dirty="0"/>
          </a:p>
        </p:txBody>
      </p:sp>
      <p:sp>
        <p:nvSpPr>
          <p:cNvPr id="3" name="Text Placeholder 2"/>
          <p:cNvSpPr>
            <a:spLocks noGrp="1"/>
          </p:cNvSpPr>
          <p:nvPr>
            <p:ph idx="1"/>
          </p:nvPr>
        </p:nvSpPr>
        <p:spPr>
          <a:xfrm>
            <a:off x="838200" y="1825625"/>
            <a:ext cx="11025554" cy="4351338"/>
          </a:xfrm>
        </p:spPr>
        <p:txBody>
          <a:bodyPr>
            <a:normAutofit/>
          </a:bodyPr>
          <a:lstStyle/>
          <a:p>
            <a:pPr marL="457200" indent="-457200" algn="l">
              <a:buAutoNum type="arabicPeriod"/>
            </a:pPr>
            <a:r>
              <a:rPr lang="en-US" dirty="0" smtClean="0"/>
              <a:t>Sixty-one independent rural transit systems </a:t>
            </a:r>
          </a:p>
          <a:p>
            <a:pPr marL="457200" indent="-457200">
              <a:buAutoNum type="arabicPeriod"/>
            </a:pPr>
            <a:r>
              <a:rPr lang="en-US" dirty="0" smtClean="0"/>
              <a:t>Limited coordination among recipients and sub-recipients of State and Federal funding (Sections 5311, </a:t>
            </a:r>
            <a:r>
              <a:rPr lang="en-US" dirty="0"/>
              <a:t>5310, 5307</a:t>
            </a:r>
            <a:r>
              <a:rPr lang="en-US" dirty="0" smtClean="0"/>
              <a:t>)</a:t>
            </a:r>
          </a:p>
          <a:p>
            <a:pPr marL="914400" lvl="1" indent="-457200">
              <a:buFont typeface="+mj-lt"/>
              <a:buAutoNum type="alphaLcPeriod"/>
            </a:pPr>
            <a:r>
              <a:rPr lang="en-US" dirty="0" smtClean="0"/>
              <a:t>Rural systems</a:t>
            </a:r>
          </a:p>
          <a:p>
            <a:pPr marL="914400" lvl="1" indent="-457200">
              <a:buFont typeface="+mj-lt"/>
              <a:buAutoNum type="alphaLcPeriod"/>
            </a:pPr>
            <a:r>
              <a:rPr lang="en-US" dirty="0" smtClean="0"/>
              <a:t>Non profit agencies serving the elderly and disabled</a:t>
            </a:r>
          </a:p>
          <a:p>
            <a:pPr marL="914400" lvl="1" indent="-457200">
              <a:buFont typeface="+mj-lt"/>
              <a:buAutoNum type="alphaLcPeriod"/>
            </a:pPr>
            <a:r>
              <a:rPr lang="en-US" dirty="0" smtClean="0"/>
              <a:t>Large and small urbanized areas</a:t>
            </a:r>
          </a:p>
          <a:p>
            <a:pPr marL="457200" indent="-457200" algn="l">
              <a:buAutoNum type="arabicPeriod"/>
            </a:pPr>
            <a:r>
              <a:rPr lang="en-US" dirty="0" smtClean="0"/>
              <a:t>Availability of public transportation is vital to keep an aging population in their homes</a:t>
            </a:r>
          </a:p>
          <a:p>
            <a:pPr algn="l"/>
            <a:endParaRPr lang="en-US" dirty="0" smtClean="0"/>
          </a:p>
          <a:p>
            <a:pPr marL="457200" indent="-457200">
              <a:buAutoNum type="arabicPeriod"/>
            </a:pPr>
            <a:endParaRPr lang="en-US" dirty="0"/>
          </a:p>
        </p:txBody>
      </p:sp>
    </p:spTree>
    <p:extLst>
      <p:ext uri="{BB962C8B-B14F-4D97-AF65-F5344CB8AC3E}">
        <p14:creationId xmlns:p14="http://schemas.microsoft.com/office/powerpoint/2010/main" val="2521473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600" dirty="0" smtClean="0"/>
              <a:t>Why Coordinate and Regionalize Public Transportation?</a:t>
            </a:r>
            <a:endParaRPr lang="en-US" sz="3600" dirty="0"/>
          </a:p>
        </p:txBody>
      </p:sp>
      <p:sp>
        <p:nvSpPr>
          <p:cNvPr id="6" name="Text Placeholder 5"/>
          <p:cNvSpPr>
            <a:spLocks noGrp="1"/>
          </p:cNvSpPr>
          <p:nvPr>
            <p:ph idx="1"/>
          </p:nvPr>
        </p:nvSpPr>
        <p:spPr>
          <a:xfrm>
            <a:off x="838200" y="1937287"/>
            <a:ext cx="10515600" cy="4239675"/>
          </a:xfrm>
        </p:spPr>
        <p:txBody>
          <a:bodyPr>
            <a:normAutofit/>
          </a:bodyPr>
          <a:lstStyle/>
          <a:p>
            <a:r>
              <a:rPr lang="en-US" dirty="0"/>
              <a:t>Coordinate services to increase </a:t>
            </a:r>
            <a:r>
              <a:rPr lang="en-US" dirty="0" smtClean="0"/>
              <a:t>efficiency</a:t>
            </a:r>
          </a:p>
          <a:p>
            <a:r>
              <a:rPr lang="en-US" dirty="0" smtClean="0"/>
              <a:t>Provide statewide public transportation service</a:t>
            </a:r>
            <a:endParaRPr lang="en-US" dirty="0"/>
          </a:p>
          <a:p>
            <a:r>
              <a:rPr lang="en-US" dirty="0"/>
              <a:t>Improve planning capabilities</a:t>
            </a:r>
          </a:p>
          <a:p>
            <a:r>
              <a:rPr lang="en-US" dirty="0" smtClean="0"/>
              <a:t>Facilitate </a:t>
            </a:r>
            <a:r>
              <a:rPr lang="en-US" dirty="0"/>
              <a:t>consistency in service, fares, salaries, etc.</a:t>
            </a:r>
          </a:p>
          <a:p>
            <a:r>
              <a:rPr lang="en-US" dirty="0"/>
              <a:t>Pool local match resources </a:t>
            </a:r>
            <a:endParaRPr lang="en-US" dirty="0" smtClean="0"/>
          </a:p>
          <a:p>
            <a:r>
              <a:rPr lang="en-US" dirty="0" smtClean="0"/>
              <a:t>Collaborate to achieve interconnectivity across regions</a:t>
            </a:r>
          </a:p>
          <a:p>
            <a:r>
              <a:rPr lang="en-US" dirty="0" smtClean="0"/>
              <a:t>Maximize opportunities for asset management</a:t>
            </a:r>
            <a:endParaRPr lang="en-US" dirty="0"/>
          </a:p>
          <a:p>
            <a:endParaRPr lang="en-US" dirty="0"/>
          </a:p>
        </p:txBody>
      </p:sp>
    </p:spTree>
    <p:extLst>
      <p:ext uri="{BB962C8B-B14F-4D97-AF65-F5344CB8AC3E}">
        <p14:creationId xmlns:p14="http://schemas.microsoft.com/office/powerpoint/2010/main" val="2922264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the University</a:t>
            </a:r>
            <a:endParaRPr lang="en-US" dirty="0"/>
          </a:p>
        </p:txBody>
      </p:sp>
      <p:sp>
        <p:nvSpPr>
          <p:cNvPr id="3" name="Content Placeholder 2"/>
          <p:cNvSpPr>
            <a:spLocks noGrp="1"/>
          </p:cNvSpPr>
          <p:nvPr>
            <p:ph idx="1"/>
          </p:nvPr>
        </p:nvSpPr>
        <p:spPr/>
        <p:txBody>
          <a:bodyPr/>
          <a:lstStyle/>
          <a:p>
            <a:pPr marL="45720" indent="0">
              <a:buNone/>
            </a:pPr>
            <a:r>
              <a:rPr lang="en-US" sz="3600" b="1" dirty="0"/>
              <a:t>Statewide Transit </a:t>
            </a:r>
            <a:r>
              <a:rPr lang="en-US" sz="3600" b="1" dirty="0" smtClean="0"/>
              <a:t>Initiative</a:t>
            </a:r>
          </a:p>
          <a:p>
            <a:pPr marL="617220" indent="-571500"/>
            <a:r>
              <a:rPr lang="en-US" sz="3600" dirty="0"/>
              <a:t>Mobility Management </a:t>
            </a:r>
            <a:r>
              <a:rPr lang="en-US" sz="3600" dirty="0" smtClean="0"/>
              <a:t>Task</a:t>
            </a:r>
          </a:p>
          <a:p>
            <a:pPr lvl="1"/>
            <a:r>
              <a:rPr lang="en-US" sz="3200" dirty="0"/>
              <a:t>Research </a:t>
            </a:r>
          </a:p>
          <a:p>
            <a:pPr lvl="1"/>
            <a:r>
              <a:rPr lang="en-US" sz="3200" dirty="0"/>
              <a:t>Public engagement</a:t>
            </a:r>
          </a:p>
          <a:p>
            <a:pPr lvl="1"/>
            <a:r>
              <a:rPr lang="en-US" sz="3200" dirty="0"/>
              <a:t>Policy language</a:t>
            </a:r>
          </a:p>
          <a:p>
            <a:pPr lvl="1"/>
            <a:r>
              <a:rPr lang="en-US" sz="3200" dirty="0"/>
              <a:t>Facilitate legislative action</a:t>
            </a:r>
          </a:p>
          <a:p>
            <a:pPr lvl="1"/>
            <a:r>
              <a:rPr lang="en-US" sz="3200" dirty="0"/>
              <a:t>Marketing</a:t>
            </a:r>
          </a:p>
          <a:p>
            <a:endParaRPr lang="en-US" sz="3600" dirty="0"/>
          </a:p>
          <a:p>
            <a:endParaRPr lang="en-US" sz="3600" dirty="0"/>
          </a:p>
          <a:p>
            <a:pPr marL="617220" indent="-571500"/>
            <a:endParaRPr lang="en-US" sz="3600" dirty="0"/>
          </a:p>
          <a:p>
            <a:endParaRPr lang="en-US" sz="3600" dirty="0"/>
          </a:p>
          <a:p>
            <a:endParaRPr lang="en-US" sz="3600" dirty="0"/>
          </a:p>
          <a:p>
            <a:pPr marL="45720" indent="0">
              <a:buNone/>
            </a:pPr>
            <a:endParaRPr lang="en-US" sz="3600" b="1" dirty="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8834" y="3595888"/>
            <a:ext cx="2624966" cy="105806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8834" y="2081949"/>
            <a:ext cx="2624966" cy="112267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28834" y="5045212"/>
            <a:ext cx="2624966" cy="1074217"/>
          </a:xfrm>
          <a:prstGeom prst="rect">
            <a:avLst/>
          </a:prstGeom>
        </p:spPr>
      </p:pic>
    </p:spTree>
    <p:extLst>
      <p:ext uri="{BB962C8B-B14F-4D97-AF65-F5344CB8AC3E}">
        <p14:creationId xmlns:p14="http://schemas.microsoft.com/office/powerpoint/2010/main" val="3638541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NDOR &amp; NU Activities</a:t>
            </a:r>
            <a:endParaRPr lang="en-US" dirty="0"/>
          </a:p>
        </p:txBody>
      </p:sp>
      <p:sp>
        <p:nvSpPr>
          <p:cNvPr id="3" name="Content Placeholder 2"/>
          <p:cNvSpPr>
            <a:spLocks noGrp="1"/>
          </p:cNvSpPr>
          <p:nvPr>
            <p:ph idx="1"/>
          </p:nvPr>
        </p:nvSpPr>
        <p:spPr/>
        <p:txBody>
          <a:bodyPr/>
          <a:lstStyle/>
          <a:p>
            <a:r>
              <a:rPr lang="en-US" dirty="0" smtClean="0"/>
              <a:t>Improved Statewide Map &amp; Updated Detailed Information</a:t>
            </a:r>
            <a:br>
              <a:rPr lang="en-US" dirty="0" smtClean="0"/>
            </a:br>
            <a:endParaRPr lang="en-US" dirty="0" smtClean="0"/>
          </a:p>
          <a:p>
            <a:r>
              <a:rPr lang="en-US" dirty="0" smtClean="0"/>
              <a:t>Statewide &amp; Targeted Marketing</a:t>
            </a:r>
            <a:br>
              <a:rPr lang="en-US" dirty="0" smtClean="0"/>
            </a:br>
            <a:endParaRPr lang="en-US" dirty="0" smtClean="0"/>
          </a:p>
          <a:p>
            <a:r>
              <a:rPr lang="en-US" dirty="0" smtClean="0"/>
              <a:t>Website Transit Manager “Intranet” Portal</a:t>
            </a:r>
          </a:p>
        </p:txBody>
      </p:sp>
    </p:spTree>
    <p:extLst>
      <p:ext uri="{BB962C8B-B14F-4D97-AF65-F5344CB8AC3E}">
        <p14:creationId xmlns:p14="http://schemas.microsoft.com/office/powerpoint/2010/main" val="29890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Map Detailed Information</a:t>
            </a:r>
            <a:endParaRPr lang="en-US"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4835" y="1593617"/>
            <a:ext cx="8753708" cy="4726175"/>
          </a:xfrm>
          <a:prstGeom prst="rect">
            <a:avLst/>
          </a:prstGeom>
          <a:ln>
            <a:noFill/>
          </a:ln>
          <a:effectLst>
            <a:softEdge rad="112500"/>
          </a:effectLst>
        </p:spPr>
      </p:pic>
      <p:pic>
        <p:nvPicPr>
          <p:cNvPr id="6146" name="Picture 2" descr="http://garywilliamsphoto.com/blog/wp-content/uploads/2012/08/boats_1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612924" y="1741946"/>
            <a:ext cx="3048607" cy="2263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399" y="728817"/>
            <a:ext cx="11166231" cy="1008763"/>
          </a:xfrm>
        </p:spPr>
        <p:txBody>
          <a:bodyPr>
            <a:normAutofit/>
          </a:bodyPr>
          <a:lstStyle/>
          <a:p>
            <a:r>
              <a:rPr lang="en-US" dirty="0" smtClean="0"/>
              <a:t>Statewide &amp; Regional Route Maps</a:t>
            </a:r>
            <a:endParaRPr lang="en-US" dirty="0"/>
          </a:p>
        </p:txBody>
      </p:sp>
      <p:pic>
        <p:nvPicPr>
          <p:cNvPr id="4" name="Picture 3" descr="maps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6597" y="1634931"/>
            <a:ext cx="9883545" cy="4803825"/>
          </a:xfrm>
          <a:prstGeom prst="rect">
            <a:avLst/>
          </a:prstGeom>
        </p:spPr>
      </p:pic>
      <p:pic>
        <p:nvPicPr>
          <p:cNvPr id="4098" name="Picture 2" descr="http://theatrebr.org/images/details-blu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424" y="4605453"/>
            <a:ext cx="3591316" cy="109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11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maps2_DawsonCO.jpg"/>
          <p:cNvPicPr>
            <a:picLocks noChangeAspect="1"/>
          </p:cNvPicPr>
          <p:nvPr/>
        </p:nvPicPr>
        <p:blipFill rotWithShape="1">
          <a:blip r:embed="rId2" cstate="email">
            <a:extLst>
              <a:ext uri="{28A0092B-C50C-407E-A947-70E740481C1C}">
                <a14:useLocalDpi xmlns:a14="http://schemas.microsoft.com/office/drawing/2010/main"/>
              </a:ext>
            </a:extLst>
          </a:blip>
          <a:srcRect l="67372" t="38449" r="1085"/>
          <a:stretch/>
        </p:blipFill>
        <p:spPr>
          <a:xfrm>
            <a:off x="5664821" y="0"/>
            <a:ext cx="6527180" cy="6852724"/>
          </a:xfrm>
          <a:prstGeom prst="rect">
            <a:avLst/>
          </a:prstGeom>
          <a:ln>
            <a:noFill/>
          </a:ln>
          <a:effectLst>
            <a:softEdge rad="112500"/>
          </a:effectLst>
        </p:spPr>
      </p:pic>
      <p:sp>
        <p:nvSpPr>
          <p:cNvPr id="2" name="Title 1"/>
          <p:cNvSpPr>
            <a:spLocks noGrp="1"/>
          </p:cNvSpPr>
          <p:nvPr>
            <p:ph type="title"/>
          </p:nvPr>
        </p:nvSpPr>
        <p:spPr>
          <a:xfrm>
            <a:off x="345687" y="1261789"/>
            <a:ext cx="4616606" cy="4113100"/>
          </a:xfrm>
        </p:spPr>
        <p:txBody>
          <a:bodyPr>
            <a:normAutofit fontScale="90000"/>
          </a:bodyPr>
          <a:lstStyle/>
          <a:p>
            <a:pPr algn="l"/>
            <a:r>
              <a:rPr lang="en-US" dirty="0" smtClean="0">
                <a:latin typeface="+mn-lt"/>
              </a:rPr>
              <a:t>New Features:</a:t>
            </a:r>
            <a:r>
              <a:rPr lang="en-US" sz="3200" dirty="0" smtClean="0">
                <a:latin typeface="+mn-lt"/>
              </a:rPr>
              <a:t/>
            </a:r>
            <a:br>
              <a:rPr lang="en-US" sz="3200" dirty="0" smtClean="0">
                <a:latin typeface="+mn-lt"/>
              </a:rPr>
            </a:br>
            <a:r>
              <a:rPr lang="en-US" sz="3200" b="0" dirty="0" smtClean="0">
                <a:solidFill>
                  <a:schemeClr val="tx1"/>
                </a:solidFill>
                <a:latin typeface="+mn-lt"/>
              </a:rPr>
              <a:t/>
            </a:r>
            <a:br>
              <a:rPr lang="en-US" sz="3200" b="0" dirty="0" smtClean="0">
                <a:solidFill>
                  <a:schemeClr val="tx1"/>
                </a:solidFill>
                <a:latin typeface="+mn-lt"/>
              </a:rPr>
            </a:br>
            <a:r>
              <a:rPr lang="en-US" sz="3200" b="0" dirty="0" smtClean="0">
                <a:solidFill>
                  <a:schemeClr val="tx1"/>
                </a:solidFill>
                <a:latin typeface="+mn-lt"/>
              </a:rPr>
              <a:t>- Ability to Drill Down</a:t>
            </a:r>
            <a:br>
              <a:rPr lang="en-US" sz="3200" b="0" dirty="0" smtClean="0">
                <a:solidFill>
                  <a:schemeClr val="tx1"/>
                </a:solidFill>
                <a:latin typeface="+mn-lt"/>
              </a:rPr>
            </a:br>
            <a:r>
              <a:rPr lang="en-US" sz="3200" b="0" dirty="0" smtClean="0">
                <a:solidFill>
                  <a:schemeClr val="tx1"/>
                </a:solidFill>
                <a:latin typeface="+mn-lt"/>
              </a:rPr>
              <a:t/>
            </a:r>
            <a:br>
              <a:rPr lang="en-US" sz="3200" b="0" dirty="0" smtClean="0">
                <a:solidFill>
                  <a:schemeClr val="tx1"/>
                </a:solidFill>
                <a:latin typeface="+mn-lt"/>
              </a:rPr>
            </a:br>
            <a:r>
              <a:rPr lang="en-US" sz="3200" b="0" dirty="0" smtClean="0">
                <a:solidFill>
                  <a:schemeClr val="tx1"/>
                </a:solidFill>
                <a:latin typeface="+mn-lt"/>
              </a:rPr>
              <a:t>- Ability to See Multiple Providers Per County</a:t>
            </a:r>
            <a:br>
              <a:rPr lang="en-US" sz="3200" b="0" dirty="0" smtClean="0">
                <a:solidFill>
                  <a:schemeClr val="tx1"/>
                </a:solidFill>
                <a:latin typeface="+mn-lt"/>
              </a:rPr>
            </a:br>
            <a:r>
              <a:rPr lang="en-US" sz="3200" b="0" dirty="0">
                <a:solidFill>
                  <a:schemeClr val="tx1"/>
                </a:solidFill>
                <a:latin typeface="+mn-lt"/>
              </a:rPr>
              <a:t/>
            </a:r>
            <a:br>
              <a:rPr lang="en-US" sz="3200" b="0" dirty="0">
                <a:solidFill>
                  <a:schemeClr val="tx1"/>
                </a:solidFill>
                <a:latin typeface="+mn-lt"/>
              </a:rPr>
            </a:br>
            <a:r>
              <a:rPr lang="en-US" sz="3200" b="0" dirty="0" smtClean="0">
                <a:solidFill>
                  <a:schemeClr val="tx1"/>
                </a:solidFill>
                <a:latin typeface="+mn-lt"/>
              </a:rPr>
              <a:t>- Downloadable Printable PDF with Contact Information, Hours, Etc.</a:t>
            </a:r>
            <a:endParaRPr lang="en-US" sz="3200" b="0" dirty="0">
              <a:solidFill>
                <a:schemeClr val="tx1"/>
              </a:solidFill>
              <a:latin typeface="+mn-lt"/>
            </a:endParaRPr>
          </a:p>
        </p:txBody>
      </p:sp>
      <p:sp>
        <p:nvSpPr>
          <p:cNvPr id="4" name="AutoShape 4" descr="data:image/jpeg;base64,/9j/4AAQSkZJRgABAQAAAQABAAD/2wCEAAkGBw8PDhUPDQ4VEA0QEBgRFRQQEBcODhAUFxYaFhQVFBQYHSgsGBsmHBQVITEkJSkrLjAuGB8zODMtNyotLisBCgoKDg0OGhAQGi0mHiQsLCwsMDIsLCwsLCwsLywtLC8sLCwsLy0sLCwvLCwsLCwtLSwsLCwsLC8sLywsLCwsLP/AABEIAOgA2gMBEQACEQEDEQH/xAAcAAACAgMBAQAAAAAAAAAAAAAAAQQFAwYHAgj/xABQEAABAwIBBQwGBgYIBAcAAAABAAIDBBEFBhIhMVEHExQXM0FTYXFykbEiMlKBkpMjNUKhstIIFWJzosEkJTRDVHSCwhaDw9FEY2Sz0+Hw/8QAGwEBAAIDAQEAAAAAAAAAAAAAAAEFAgMEBgf/xABAEQACAQIBCAcGBAQFBQAAAAAAAQIDBBEFEhQhMUFRcRMiMmGRobEGFVKBwdEzcuHwFjRCkiMkYqLxQ2OC0uL/2gAMAwEAAhEDEQA/AO4oAQAgBACATnWFzqQEbhzOvwQBw5nX4IA4czr8EAcOZ1+CAOHM6/BAHDmdfggDhzOvwQBw5nX4IA4czr8EAcOZ1+CAOHM6/BAHDmdfggPJxGO9jo7UBKY8EXBQHpACAEAIAQAgBACAEAIAQAgBAQ8WcRC4jXYoCvZqHYEA0AIAQAgBACAEAIAQAgBAY54s4daAiUtdJE4gelm62c9vaZt7EBsNDWsmbnMN/MICSgBACAEAIAQAgOF8ZuKdJH8lqqtLqHv/AOHrLg/EOM7FOkj+S1NLqD+HrLg/EXGdinSR/Jaml1CP4fsuD8Q4zsU6SP5LU0uoR/D9lwfiLjPxTpI/ktU6XUI9wWXB+Jjn3SsTe0tdJHYix+hamlVCPcFnwfiYhuiYiNGez5TU0qoR7gs+D8WHGLiXtx/Kap0qoR7hs+D8WLjFxL22fKamlVCPcVnwfiLjGxLpI/lNU6VUMfcVnwfiLjGxLpI/lNTSahHuO04PxFxj4l0kfyWppNQj3JacH4i4yMS6SP5LVOk1DH3JacH4hxkYl0kfyWppNQj3LacH4nnjJxPpI/ktU6RMx9zWvB+IuMrE+kj+S1NImR7nteD8RcZeJ9JH8lqnSJmPui14PxFxl4n0kfyWqdImR7ptuD8RcZmJ9JH8lqdPMx91W3B+J0zAqmWqw+CreQahzM4kDNa7SQRYcxAXZBtxTZ526pxp1pQjsTLBucLT05sXC5B9V20O2HmusjQX2F4o2YW9WQaHNOsFAWCAEAIAQAgBAfLUZ0qgew+uU31jKsDeF1IxFdMCM4RcpwMXI3nCNzWeqpo6htVG1szA8AtcSL8xsuyFm5RUsTzdz7R06NWVJwbweG1EmXcmqrehVxF3MHB7QffY+Sy0KXE0r2opN64S8jSsfwSpoJd6qo81xF2kHOjeNrXc/muadKUHhIubW+pXUM+k/uuZfZLZAzYhTcIjqGRtL3MzXNcT6NtOjtW6lbOcccSuvstwtavRuLerEs5tySrA+jqoXHY4PYPENK2OzluZyR9paLfWhLyf2NTyjyVrcPINTF9G42EjDnxE7M7mPUbLTOjKG0srXKVC6/Devg9T/fIqaKEyysiBsZJGsBOoFxAv96wjHF4HRVq5kHLgmzoZ3IKn/GRfA9dehvief/iKHwPxQuJ+p/xsXwPTRHxI/iGHwPxRzvE6UwTyQOcHGGV8RI0BxY4tJHguZxwbRdUqvSQjPik/Ei3TAyzhZyEZws5SY4mGd2pZxRzV5bDvu59pwmm/dn8RVjT7KPGXn48+Za0TLPfFzco336HffbxWZzGKqpyHZ8ZzZG6jt6jtCAuMIxUS+g8ZsrdYPmNoQFqgBACAEAID5XjOlUL2H1im+sZi5Y4G9yPJcpwMXI8lyYGDkIuU4GLkfQ+RR/qqmP8A6dvkrij+GuR83ylrvKn5maDk9upVUlVFFVRRGGWRsZMbXMe0uIAdpcbgE6rLmp3UnJJovbvINGFGU6cniljrww1fI2jdaoWSYU+Qj06d7JGnnF3hjh2Wd9wW65jjTx4FZkOs4Xaitkk0/DH6GPcf+qh+/k/klr+GTl143b5IocY3UamlrpoHU0UkMMzoxYvjkIabC7rkX9y1yuZRk1gddDIlKrQjNTabSe5r6epvlBWUuLUGcG59NO0sex2hzTqc07HA6QR1Ecy6U41I9zKWpCrZ18Nko7H+9xwk4a6jxdtM43MVYxoPtNz2lrve0g+9V+Zm1MO89jpCrWjqLfF+h3LLfGZKCgkqoWtdJGWACQEsOdI1puAQdRPOrCrNxjijx9jQjXrRpy2PHZyOX8cFf/h6b4JP/kXJpUuCL73HQ+KXl9jQ8RrHTzyTvAD5pXSkN9UF7i4gX5tK0N4vEt6cVTgoLckvAikqCcRXUkYiuhjiYKl2pbII5bmWw+gdzr6opv3Z/E5d8OyjyN1+NLmXeqpiPtEsPvabfeAsznJtVToCnqqcghzTmvbqcOb/ALhAXGD4rvozJPRlbrG3rG0IC2QAgBACA+VGHSqNo+p05azIXLHA2uR5LlOBi5CLlOBi5HkuTAxcj6LyI04VS9dM3yVvS/DXI+eZQf8Am6n5mapgO5U2nqY556vfWxPDwxsW95zmm7buLjouBotpWiFqoyxbLS5y9KrTcIQwx1Y44/QnbsGKshw005P0tS9rQL6Q1jg9zuz0QP8AUs7mSUMOJzZEouVxn7o4+eo97jv1SP38n8lNt2CMt/zT5I5Hluf60q/81J+Iriq9tnpLB/5an+VHSNw2UmlqG/ZbO1w7XMsfwtXXa9llDl1LpYPu+prmX7AMpI7a3SUxPb6I8gFrqr/F8DrsJPQJL8x2fEKOGeMxVEbZInWu14zmGxuLg9YC7Gk9TPNU5yg86DwZUjJDCv8AAU/y2rHo4cDfptz8b8T5tqrCRwGgB5A8VXNaz2UZdVGG6E4iuhGIXUmOJHquZZwOS6ew+g9zn6opv3R/E5d8Oyjytz+LLmXdTykR/wDOZ+ILI0GwSx3CAq6qnQFRVU5BDmHNe3SDs6jtCAu8GxMTNzXejK3Q4f8A7mQFogBACA+T2O0qlaPpkJazIXLHA2uQi5TgYuQi5TgYuR5JU4GLkfR2Q5/qml/yzfJWlLsI8Ff/AM1U/Mzkcm6lipbYSxtJ5xC248brj0iZ6RZGtVrwfianiWJTVMpmqZXSyu1uebm3MBsHUNC1Sbk8WWFKnClHNgsEdu3G/qkf5iT/AGrut+weUyx/NPkjmGVmCVk2K1IhpJpM+qkzS2JxabvOm9rW69S5qkJObwRd2lzShbQzpJYJbzr+5zk2/DqERzW4RK8yyAHODCQAGA89gB7yV10YZkcDzuULpXFbOjsWpHIsexVtXlDv0Zzo+GRMYRpBaxzWAjqObf3rlk86pj3l9QpOlZZr25rfidV3XPqWfvRf+8xdVfsMosl/zMfn6HzyuA9YK6kjELoRiK6EYiupIxMNTzLOBy3O4+hNzn6opv3R/E5d0Oyjy1z+LLmXtS30mOsSGSNeQNZsb6FkaSWcfYP7iX4W/mQHl2M07vWLmH9uNwHiAUBieY5BeN7Xj9kgoCtqInMcJI9EjdWxw9koDYsKxBs8ecNDhoIOsHnBQE5ACA+S43aVTtH0aEtZkuowNrkK6GOcIlSY4iJQjE7Zkrl7hcGHQQTVebNHAGObvMrrOA0i4YQV3wrQUUmzyl1k65nXlOMdTfFfc4hdcJ6fEV1JGJ1vczyzw6iw4QVdTvc2/Pdm71K/QbWN2tI5l10akYxwbPPZRsq9avnwjisFvX3Npk3TsGA0Vhd1CCa/3sC29PDicCyZc/D5r7mk5bbqnCInU2GsfGx4LXzSWbIWnWI2gnNvtOnqGtaqlfFYRLG0yVmSU6u7d9znODztjqoZHmzGTse42Js1rwSbDqC546mi2rJypyS3pnWd0XLjDKzC5qelqt8neYy1u8ysvmyNcdLmAageddVWpGUWkyisbKvSrxlOOCWO9cOZxm65C/xFdSRiCAEIEgMNRzLOBzXG4+hdzn6opv3R/E5d0Oyjy1z+LLmbIsjSFkB5MYOsICNNh0btNrO2jQR7wgI8kczOffWbHaHjsdz+9AYaeq3qTfor21SMOh1ttto+/wByA2+nmEjQ5puCEBlQHyK19iqpo97Gpg8T1v42KM0zddCM42KcwxdwjyZxsU5hi7hcBGcbEzDF3K4HnhA2KcwxdyuAjUDYpzDF3UeAjUjYmYY6VHgLhI2FTmEaUuAcJGxMwjSlwFwgbEzBpK4BwgbEzCNJXAN/GxTmDSVwFv42JmEaQuAb+NiZg0hcA38bEzBpC4Bv42JmjSFwDfhsTNGkLgeJX3WSWBqq1FPA+iNzn6opv3R/E5dkOyjzVz+LLmbGsjSCAEAIAQESqog70m6HjUQgJOBOdG7e3ajpGwbbIC9QGincowroXfNk/MtXQw4Hd7xufi8l9hcU+FdC75sn5lPQw4Ee8bn4vJfYXFNhXQu+bJ+ZOihwI94XHxeS+wcU2E9C75sn5k6KHAjT7j4vJfYXFLhPQu+dJ+ZOijwGnV/i8kRcR3KsKZE5zYXXAvysn5lPRx4EabX+LyR5ZuVYUQDvLtIH97J+ZOjjwI0yt8XoPipwroXfNk/MnRx4DTK3xeguKrCuhd82T8ydHHgNMrfF6C4qsK6F3zZPzJ0ceA0yt8XoHFVhXQu+bJ+ZOjjwGmVvi9BcVeF9C75sn5k6OPAaZW+L0DirwvoXfNk/MnRx4DTK3xeguKzC+hd82T8ydHHgNMrfF6GoZZ5MYdRyCCCnvIWB7nOlkIaCSAAM7XoJ09S4bqsqTzYrWeiyPZVLuDq1ZvDHBJYa/LYZK3c7hpqSKscwztzWuniLnNLQ+xuxzSNVwDe+1ZSUoU1PbxRrozo3NzO2TzXi1CW3HDinx2rDDgbJSbmuESxtljjcWSND2nfZNRFx9pdUYwkk0UtWvcUpypzetPB7Nxl4rcL6F3zZPzLLo48DXplb4vQXFbhfRH5sn5k6OPAaZW+L0NrwrDo6WBlPCLRRizQSXWF76z2rJLA0Sk5PFkqykxBAJACAEAIDHe08fWXeQQF+gBACAEAIAQELGeQf3SgPMXqjujyQDsgBAKyASAVkArIBWQHH8v3l2Izg/ZDGjs3pp/mVR3j/AMZ/I+iZBio2NP5v/czrLqdr4t7eLsczMIOotIsR4K7zU1gz5+qkoVM+L1p4/Mrck6Z0VDFG83cwOF+rfHW+6y1W8XGmk/3rOzKtWNW7nOOx4eiLay3FeKyALIBWQCQCsgEgBACAxHl4u13kEBsCAEAIAQAgBAQsZ5B/dKAUQ9Ed0eSA9WQCQCsgEgCyAVkArIDkO6JDm4jL+2xj/wCAN/2qkvVhWb5H0L2fnnWUO5teeP1Or00odE199BYHX6iLq6i8UmeBqQcajj3teYU5BY0tFmloIGy4ukdiIqJqbT4mSykwEgFZAKyAVkAWQCsgFZAJAYjy8Xa7yCA2BACAEAIAQAgIWM8g/ulAOIeiO6PJANAFkArIBWQCsgFZAKyA5nup02bVRS9JCWe9jr/9QKqyhHrKXce19mKmNCcOEsfFfoXTcUzcnhK0nOFNwcW15994FvfpXQqmFrj3YfQrHaZ2WXTezPzvl2zbo2WaBsAHgF2LYefk8ZNjspMRIAsgFZAKyASAVkArIAQGB3LxdrvIIDYEAIAQAgBACAhYzyD+6UB6iHojujyQHpAKyASAVkAIBWQCQGmbqNJnUbJQNMMwv3XgtP8AFmLhv4Y00+DPR+zVbNuZU/ij5rX6Yml0OIukpoaDbXtf1Zjs0BvxOcfBcNOpjCNLvPR17VQr1Lv/ALbXzWLx8EkdlKvD5yKyASAVkAkArIAQCsgFZAKyAwP5eLtd5BAX6AEAIAQAgBAQsZ5B/dKAyReqO6PJANACAVkArIBIBWQCQFZlNRcIopogLudES3vN9Jv3gLVXhn03E7cnV+guqdR7E1jyep+RyXJAs/WFOZDZm+j4rHe/481U1th0scT3uVlPQquZtw8t/lidrsr4+aisgFZACASAVkAkArIBIAsgI8nLxdrvIIC+QAgBACAEAICFjPIP7pQGWL1R3R5ID1ZAKyAVkAkAWQCsgEgKHLbFeC0L3NNpZPoo9uc4G5HY3OPuXPc1Ojpt79haZHtNJuoxa6q6z5L7vBHGgxzQ1wBbfSx1reqbXaeoj7lR61rPomMZYx28Vz480dtybxUVlIyceuRmvA+zI3Q4fzHUQr+jVVSCkfNMo2jtbiVLdtXJ7PtzLNbTiFZAJAJAKyALIBWQCsgFZAR5eXi7XeQQF6gBACAEAIAQELGeQf3SgM0XqjujyQHqyALIBWQCsgFZAJAKyA5Pui4m6prRTQ+k2A70APtzPIzv9re0OVPeVOkqZi3ep7rIFqre1daepy18orZ9X4Gy5Q5Ih2GRwwi9RSMzm2GmQnTM3/UbuHWAuutbY0VFbV+2U1hlhxvpVKj6lR6+74X8tnLE1PIHHxSVG9yutTVBAN9Ub9TX9Q5j7jzLjs6/RyzXsZfZcyfpNHPguvHzW9fVfqdcsrk8AKyALIBWQCsgFZAJAKyAEBFm5aLtd5BAXqAEAIAQAgBAQsZ5B/dKAkQj0W90eSA9WQCsgFZAJAFkAkBU5UYsKKkfPozwM2MH7UjtDfcNZ6gVqr1ejg5Hdk6zd3cRpbtr5Lb9uZzvc2ws1FaaiS7mU/pknTnTOvm32n1nHrzVW2VPPqZ73ep6z2gulQtlRjqc9XKK2/ReJ1dW54U5huiZMGJ5rIG/QSG8rQOTeft29l3PsPboqry3wfSR2bz2uQcqdJFW9R9Zdl8Vw5rzXItdz/KkStFHUu+maLRPceVaPsE+0B4jrC3WdznLMlt3HBl3JPRt3FJdV9pcHx5PyfcbxZd55kVkArIBWQBZAKyAVkAkBFn5aLtd5BAXiAEAIAQAgBAQsZ5B/dKAkw+o3ujyQHqyALIBIBIBWQCQHJd0rGTUVYpoznRUxzbN058x9a222ho685U97Vz55i2L1Pdez9l0Fv009s9fKO7x28sDoGSWDcCo2REfSn6SQjnkdrF+e2hv+lWVvS6OCj4nlcqXml3Mqi7OyPJffb8y4stxXniSNrmlr2hzXAggi7XA6CCOcKGsdTJjJxaaeDRyrLHI59I41FIC6lBziASZKc6731lo9rWOfaqm5tHT68Nnoe4yTlmFylRr6p7O6X692/dwLTJbL4WEOImx1Ce2g7N9A1H9oaNtta3W96n1anicWU/Z54upa/OP/r9vDHYb/G4OaHMIc0i4LTdpG0Ea1Yp460eUknF4SWDMctTGz15Gt7zw3zKhyS2syjSnLsxb+TIj8aoxrq4B2zs/7rB1qa/qXijerG5eylL+1/YceLUrtDKqFx2CZhPmiqweyS8SJWdxHtU5L/xf2JbSCLggjaDcLYc7TTwYIQFkBEqOWi7XeQQF2gBACAEAIAQELGeQf3SgJUPqN7o8kB7QCsgEgFZACApcrsZFDRvmFt9PoRA88jtWjYNLj1Baa9Xo4ORYZMsnd3Eaf9O2XJffZ8znu5tghqao1Mt3RU7s67tO+THS2+23rHrzVXWVLPnnvd6nqsv3qoUOhhqc9XKP67OWJ1mytzwpBxDF6Wm/tFRHEdjngPPY3WfBYTqQh2mdNCzr1/woN8lq8dhrVfuj0MfJNkmO0M3pni+x+5csr6mtmst6Ps3dz7bUfni/L7lO7L6vqP7FQAgm1wySq/CGgfetWmVZdiH1O9ez9nR/mK3nGPriUn/COJ1EhkNGIs83OlkEYPUwG48Fzu1rTeObh5Fl74sKEFBVc7DnJ+OH1KjEKWqpXbxUCSLWQwuIjdtLLGzu0LRONSn1ZYosKFW3uV0tLCXfv+e9fMz4HhtFM61TWcGdfRnQAxn/AJudYe8BZ0oU56pSw+X1NN7c3VFY0aWevza/7cPRs3WHc1piA4VcjmkXBYI809YNjddyyfT4nnJ+01dPDo0n34/oN+5lT81VL72scPIKfd8NzZC9qK++nHz+5CkyEraU75h9ZdwN80Xp3H7yHe+wWt2dSGunL6HQsv2lysy6pauPa+ia+Ws2zJXEZqinPCmFlVDIYZQW5vpABwNutrmnRo06NC7aE5Sj1tq1Mocp21KhW/wXjCSUo79TxXk0+/jrLiy3FcRKnlou13kEBdIAQAgBACAEBCxnkH90oCVD6je6PJAe0AIAQCsgFZAcZ3Qcd4ZWFkbv6PTkxs0+i59/pH9lxYdTb86pbyt0k8FsR9AyJY6Nb50l1pa33LcvrzfcX2C5SbzTMpMHopKtzPWmLDHC6Q6XO26+ZxbosumnXzYqFKLffuKy7yb0taVe+qqCeyOOLS3L/jEzyYNjtb/aqttJEfsROs4dVo9fvesuiuKnalgjUrzJNp+FTc3xf6/SJIoNzSkZpnlkncddiIWE85s3T/EpjYU12m2aq/tLcy1U4qK8X56vI2GhyboYNMVJGHD7RYHv+J1yumNCnHZFFTWyld1u3UeHDHBeC1Fnbm5ltOIVkBgrKOKZhjmjbJGdbXtDm/esZRUlg0bKVapSln05NPijTMX3N4H+lRymA+w+8sXuN7t8T2LiqWEH2HgeitfaWrDVXjnd61P7PyNbGA4zh5LqcPzdZNM/foz2xHX72rm6G4o9nyLfT8mXywq4Y/6lg/7v/omU+6LVwnMq6dj3DbnUsnvBB8gs431SOqcfoc9T2btqvWoTaXykvp6lozdNpyNNLLnHQA1zHAnYDf8Aktyv4PczhfsvXX/Ujh8/35m2YRNLJA2WePeZJLu3vnjaTZjXHndmgX6zZdlNtxxksMShu6dOnVdOnLOS1Y8Xvw7sdhNsszmIdVy0Pa7yCAuUAIAQAgBACAhYzyD+6UBKh9RvdHkgPaAEAICHiWJwUzQ6eQMzjmtHrPkdzNYwaXHqAWE5xitZvoW1WvLCmscNvBLi3sS5mt5dZSOpqPNaDHVVILWNJG+Rs+291tRANhYnSRsK5rqvmU+9ltkfJqr3OL1whrfBvcuX0NX3NMmmVD3VVRGH08foMa9ucyR/OSDrDR956ly2VBSefJai59oMpSoxVGk8JPW2tqX6+nM6q1gaLNAAGoAWA9ytjxTbbxYWQgSALIBWQCQCsgFZAJAeJI2uFntDhscA4feoax2kxk464vAxRUULDnMhY121sbWnxAUKMVsRslWqSWEpNrmyjyjZeQb4WBmYMwzZogDs2TPuXAgOvvPXa9tGctFbbr89m/8AT94llk94QebjjjrwxzsMY4bNeHa7sduvNJ+BA70bAiLP+iBFrMzG3sOZufvlraLWtostlLZ3bv3zxOS9w6RfFh1ueL88MMd+OOOvEzVfLQ9rvILacZcIAQAgBACAEBCxnkH90oCVD6je6PJAe0AIDTsqMtRDJwSgZwitc7M0elHG7Ybes7q5uci1lx1rrNeZDXIvsnZGdWHT3Dzaa197X0Xfv3GTCMFbRsdiOKzb9WNYXOkf6TYG29SIbebQNN7DXpyhSVNdJUeL9DG5vHdSVpZxzaeOCS/qfGX682c6qJJ8ZxH0RZ0pzWg6WwQt06ewEk7SetVrcrir+9SPVwjRyXZ69kdv+qT+/kuR2jDKCOmhZBCLRxtzRtO0naSbk9ZV1CChFRR8+uK869SVSe1klZGk8yPDWlziGtaCSSbAAaSSUBT0GVeG1ErYafEKeWZ981kc7HvdYEmzQdOgE+5AXFkArIDWsCy7wyvqODUdSZJ81zs0wSx6G+sc57AOfagNjQBZAUeUmVdDhuZw+cxb9nZlopJc7Ntncm029Ya9qAscOroqmBlRA7PhmYHsdYtzmnSDZwBHvQEhAJACAg1nLQ9rvIIC4QAgBACAEAICFjPIP7pQEqH1G90eSA9oDQN0bK50N6OkfaYj6WRp9KMEaGN2OI035ha2k3FfeXLj1I7d56fIWSVV/wAxWXV/pXHvfcvN9y1zdz7JMUcYqKhv9LkboB/uGH7I/aPOfdzadlpbdGs6W30OfLeVXcz6Km+ov9z48uHjy1XdEyo4XLwWmN6aJ+kt07/INAtbW0HVtOnYuS7uOkeZHZ6l1kPJmjQ6equu1/avu9/BauJuOQGTPAoN8mH9LmAL+fe262xjzPX2BdlrQ6KOL2soMtZS0urmQfUjs73x+3dzZta6ylBAaxum4hwbBauQGzjAYmnnzpSIhb3vQHzxkjI6jxGgqXaGSTscDq+jMz6aT8L/ALlJJ9W2UEGIzMz97z274RfNzhnkbc1AfO+4l9ej/Lz+bVIPolxAFybAaSToA7SoB4hmY8Z0b2vbtY4OHiEBx39Ij/wX/P8A+kgN93P5mMwWhz3tZnUkYGc4Nuc3UL60BsxCAxTzMjGdI9rG6rvcGDxKA9NIIuDcHSCDcHsKAhVvLQ9rvIIC3QAgBACAEAICFjPIP7pQEqH1G90eSA9OOg2FzbxQlbTjmQtKKmvfVVzw1tPeeUyEMG+ucc3OztQBDj1ZoVPbRz6rnPdrPe5YquhaRoW61y6qw19VLXhhx1L5ss8tsut/BpcPJ3t3ovlAIdJfRmRDXY6r6zzbTsubvO6lM48k5D6Jqvc7VrS4d7+27eWGQGRRhIq61lpRpiiP93+28e1sHN26s7S0zevPbuRy5ayyqidCg+r/AFPj3Lu4vfy29BVieXBACA5d+kFX5mGwwA6Z6oEjayNrnH+IxoDnWX2EmnwrB5WDNc+heSRos9xZUN995nnxUg7XlHlVwfAjicVi99NG+K+lu+TBojuOcBzwT1AqAcNyPyQxHFjPX089p6d4eJZXOM01RbPzWvGogZuk6PSaNtpJJ24c7Oxxp200x2a81QQWG6Pi1TjONjCKeTNpmTina253p0g0zSyAetm2cAP2NGkoCoq4KrJTFmiObfI8xkrsxu9MqYCSHsey59IZr7aTY2PPZAbV+kJIHCgc03a5s7gdoIhIKA02vyOr5sHjxaaRslPFG1jInXMkVM05jHt5gL6ba7HOJvoUknStxvKkvwqdtXIXDDfSznHOdwcsL23J12zJAOoBQQaLguEVeVdfPNU1G8xRNDhdu/NhDyRFDGy4AFmkk89tp0SC33HcUnosUlwed94i6VgZcljJ4SSTHfUHNa89dmlQDsNdy0Pa7yCAtkAIAQAgBACAhYzyD+6UBKh9RvdHkgPaApcayVoa051RADJ7bCY5PeW+t77rTUoU6naRYWmVLq1WFOerg9a89nyFg2SlDRuz4IBvvM95Mrx3S71fdZKdvTpvGKJusq3Vys2pPVwWpeW35l2txXAgBACA4J+kLW75X09MNUNM5+jbM+1u20LfEIDV8rcsK3EKaGnqqWOGGmcDG6OGWNwswsDSXvItbq5gpJNuxitdPkRTnninZA7qEczmMv7gxQQbVuAkfqh9tfDZL9uZHb7rIDnu4j9fD/LzebVIHkNoyu+k9bh1Z8WbP/8AagFn+kORw6m28Fffs3zR/NSSY915rhh2Dh/rijIdfXnb1Bf71AN0aR/wXp1fqc+O96PvQg5vufNd+qcbLb24DGNHZNf7roCJuf0WNzNm/Uk+9Brmb6BKyMkkOzD6QN9TlJJt2RuQOMQ4zDX17WECSSSWTfmPe4uie2+aNdy4alBB1mv5aHtd5BAWqAEAIAQAgBAQsZ5B/dKAlQ+o3ujyQHtACAEAIAQAgBAfP2N0k1fleLwyby2tiZnGNwjzKcNL/StaxLH+KA6huuYc6pwSoaxpdIwMmaAM5x3uRrnWA580OHvQGgbnGDS1+T9fhj2OjlMwli31rowHlrHR6x6u+Q6bbSgNVyTxzGcLkmw6kpncIqHZpikhc6WKS2bvjLEAaLaTdugHUNMkltuP4TPS5Qb1NC5u9RzwF2Y7ei5pA9F5FiDmGx51BBJ3S8nqzDMX/W9FGXQPlFQHNYZGxS/3jJQNTXaTfR65F7hAVkNJX5VYo2aWAxUwDI5HsDhBDC0kua17vWe4udYDTd2wXUkmz/pB0sjjQthie9jGT6I4y8N5ENGgaNAKgg07GsYxeloW4DPFaE5pY5sT3TTROIkZGx2pzbm1gL6M3mUknVdzDIs0uESQVzLS1+cZoz6zI3M3tsZ6825OwuI5lBBzCnbi2S9a8sh3yF4zC90bn0tTGDdjs5vqPFzovcXOgjXJJ0fc4y5r8Uq3sqaIQ0rYC9r2RShm+B7RmmV2g3DiQBsKgg3bEOWh7XeQQFqgBACAEAIAQELGOQf3SgMsVRGGi8jfVH2hsQHvhMfSN+IIA4TH0jfiCAOEx9I34ggDhMfSN+IIA4TH0jfiCAOEx9I34ggDhMfSN+IIA4TH0jfiCAOEx9I34ggDhMfSN+IIA4TH0jfiCAOEx9I34ggDhMfSN+IIA4TH0jfiCAOEx9I34ggFwmPpG/EEAcIj6RvxBALhMfSN+IIBGpj6RvxhAQa6Rrpoc1wOl2og8wQFsgBACAEAIAQGOeIPaWnUUBqNVkDTSPLi0XJ2IDDxdUvsjwQBxdUvsjwQBxdUvsjwQBxdUvsjwQBxdUvsjwQBxdUvsjwQBxdUvsjwQBxdUvsjwQBxdUvsjwQBxdUvsjwQBxdUvsjwQBxdUvsjwQBxdUvsjwQBxdUvsjwQBxdUvsjwQBxdUvsjwQBxdUvsjwQBxdUvsjwQBxdUvsjwQFxgWTEVIbxiyA2B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pegasys.co.za/wp-content/uploads/2013/10/PD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0375" y="4014439"/>
            <a:ext cx="1913945" cy="191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976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Statewide Marketing Support</a:t>
            </a:r>
            <a:endParaRPr lang="en-US" dirty="0"/>
          </a:p>
        </p:txBody>
      </p:sp>
      <p:sp>
        <p:nvSpPr>
          <p:cNvPr id="9" name="Content Placeholder 8"/>
          <p:cNvSpPr>
            <a:spLocks noGrp="1"/>
          </p:cNvSpPr>
          <p:nvPr>
            <p:ph idx="1"/>
          </p:nvPr>
        </p:nvSpPr>
        <p:spPr>
          <a:xfrm>
            <a:off x="838200" y="1825625"/>
            <a:ext cx="7040884" cy="4351338"/>
          </a:xfrm>
        </p:spPr>
        <p:txBody>
          <a:bodyPr/>
          <a:lstStyle/>
          <a:p>
            <a:r>
              <a:rPr lang="en-US" sz="4000" dirty="0" smtClean="0"/>
              <a:t>Brochures</a:t>
            </a:r>
          </a:p>
          <a:p>
            <a:pPr lvl="1"/>
            <a:r>
              <a:rPr lang="en-US" dirty="0" smtClean="0"/>
              <a:t>Can detail hours, routes, availability, and special services.</a:t>
            </a:r>
          </a:p>
          <a:p>
            <a:pPr lvl="1"/>
            <a:endParaRPr lang="en-US" dirty="0"/>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237" y="1690688"/>
            <a:ext cx="2924563" cy="4512234"/>
          </a:xfrm>
          <a:prstGeom prst="rect">
            <a:avLst/>
          </a:prstGeom>
          <a:ln>
            <a:noFill/>
          </a:ln>
          <a:effectLst>
            <a:outerShdw blurRad="292100" dist="139700" dir="2700000" algn="tl" rotWithShape="0">
              <a:srgbClr val="333333">
                <a:alpha val="65000"/>
              </a:srgbClr>
            </a:outerShdw>
          </a:effectLst>
        </p:spPr>
      </p:pic>
      <p:pic>
        <p:nvPicPr>
          <p:cNvPr id="2050" name="Picture 2" descr="http://blog.beliefnet.com/simplelife/files/2012/06/Passengers.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433326" y="1690688"/>
            <a:ext cx="2920474" cy="2099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calgary.ca/news/files/news/images/Handibus_AUPE-40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29237" y="4430668"/>
            <a:ext cx="2924563" cy="178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9472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7658" y="806028"/>
            <a:ext cx="4410409" cy="551301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77516" y="1227221"/>
            <a:ext cx="6376737" cy="3293209"/>
          </a:xfrm>
          <a:prstGeom prst="rect">
            <a:avLst/>
          </a:prstGeom>
          <a:noFill/>
        </p:spPr>
        <p:txBody>
          <a:bodyPr wrap="square" rtlCol="0">
            <a:spAutoFit/>
          </a:bodyPr>
          <a:lstStyle/>
          <a:p>
            <a:pPr marL="457200" indent="-457200">
              <a:buFont typeface="Arial"/>
              <a:buChar char="•"/>
            </a:pPr>
            <a:r>
              <a:rPr lang="en-US" sz="4000" dirty="0" smtClean="0"/>
              <a:t>Posters</a:t>
            </a:r>
          </a:p>
          <a:p>
            <a:pPr marL="914400" lvl="1" indent="-457200">
              <a:buFont typeface="Arial"/>
              <a:buChar char="•"/>
            </a:pPr>
            <a:r>
              <a:rPr lang="en-US" sz="2800" dirty="0" smtClean="0">
                <a:solidFill>
                  <a:schemeClr val="bg2">
                    <a:lumMod val="50000"/>
                  </a:schemeClr>
                </a:solidFill>
              </a:rPr>
              <a:t>Allows for quick details and eye-catching information and graphics</a:t>
            </a:r>
          </a:p>
          <a:p>
            <a:pPr marL="914400" lvl="1" indent="-457200">
              <a:buFont typeface="Arial"/>
              <a:buChar char="•"/>
            </a:pPr>
            <a:r>
              <a:rPr lang="en-US" sz="2800" dirty="0" smtClean="0">
                <a:solidFill>
                  <a:schemeClr val="bg2">
                    <a:lumMod val="50000"/>
                  </a:schemeClr>
                </a:solidFill>
              </a:rPr>
              <a:t>Can be used to offer basic information like hours of operation and fares </a:t>
            </a:r>
            <a:endParaRPr lang="en-US" sz="2800" dirty="0">
              <a:solidFill>
                <a:schemeClr val="bg2">
                  <a:lumMod val="50000"/>
                </a:schemeClr>
              </a:solidFill>
            </a:endParaRPr>
          </a:p>
        </p:txBody>
      </p:sp>
    </p:spTree>
    <p:extLst>
      <p:ext uri="{BB962C8B-B14F-4D97-AF65-F5344CB8AC3E}">
        <p14:creationId xmlns:p14="http://schemas.microsoft.com/office/powerpoint/2010/main" val="1950506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1925"/>
            <a:ext cx="12198928" cy="1008763"/>
          </a:xfrm>
        </p:spPr>
        <p:txBody>
          <a:bodyPr>
            <a:normAutofit/>
          </a:bodyPr>
          <a:lstStyle/>
          <a:p>
            <a:r>
              <a:rPr lang="en-US" dirty="0" smtClean="0"/>
              <a:t>NDOR – NU Statewide Transit Initiative Team</a:t>
            </a:r>
            <a:endParaRPr lang="en-US" dirty="0"/>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l="1799" r="2221"/>
          <a:stretch/>
        </p:blipFill>
        <p:spPr>
          <a:xfrm>
            <a:off x="0" y="1676349"/>
            <a:ext cx="12198928" cy="3981501"/>
          </a:xfrm>
          <a:prstGeom prst="rect">
            <a:avLst/>
          </a:prstGeom>
        </p:spPr>
      </p:pic>
    </p:spTree>
    <p:extLst>
      <p:ext uri="{BB962C8B-B14F-4D97-AF65-F5344CB8AC3E}">
        <p14:creationId xmlns:p14="http://schemas.microsoft.com/office/powerpoint/2010/main" val="25684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342015" y="818935"/>
            <a:ext cx="4417812" cy="552226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05326" y="1299411"/>
            <a:ext cx="6412832" cy="2246769"/>
          </a:xfrm>
          <a:prstGeom prst="rect">
            <a:avLst/>
          </a:prstGeom>
          <a:noFill/>
        </p:spPr>
        <p:txBody>
          <a:bodyPr wrap="square" rtlCol="0">
            <a:spAutoFit/>
          </a:bodyPr>
          <a:lstStyle/>
          <a:p>
            <a:pPr marL="457200" indent="-457200">
              <a:buFont typeface="Arial"/>
              <a:buChar char="•"/>
            </a:pPr>
            <a:r>
              <a:rPr lang="en-US" sz="4400" dirty="0" smtClean="0"/>
              <a:t>Flyers</a:t>
            </a:r>
          </a:p>
          <a:p>
            <a:pPr marL="914400" lvl="1" indent="-457200">
              <a:buFont typeface="Arial"/>
              <a:buChar char="•"/>
            </a:pPr>
            <a:r>
              <a:rPr lang="en-US" sz="3200" dirty="0" smtClean="0">
                <a:solidFill>
                  <a:srgbClr val="0D79CA"/>
                </a:solidFill>
              </a:rPr>
              <a:t>Best for quick advertising of information and specific events.</a:t>
            </a:r>
            <a:endParaRPr lang="en-US" sz="3200" dirty="0">
              <a:solidFill>
                <a:srgbClr val="0D79CA"/>
              </a:solidFill>
            </a:endParaRPr>
          </a:p>
        </p:txBody>
      </p:sp>
    </p:spTree>
    <p:extLst>
      <p:ext uri="{BB962C8B-B14F-4D97-AF65-F5344CB8AC3E}">
        <p14:creationId xmlns:p14="http://schemas.microsoft.com/office/powerpoint/2010/main" val="36659840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6891"/>
            <a:ext cx="6910821" cy="1008763"/>
          </a:xfrm>
        </p:spPr>
        <p:txBody>
          <a:bodyPr>
            <a:normAutofit fontScale="90000"/>
          </a:bodyPr>
          <a:lstStyle/>
          <a:p>
            <a:r>
              <a:rPr lang="en-US" dirty="0" smtClean="0"/>
              <a:t>LEP Marketing &amp; Title VI Support</a:t>
            </a:r>
            <a:endParaRPr lang="en-US" dirty="0"/>
          </a:p>
        </p:txBody>
      </p:sp>
      <p:sp>
        <p:nvSpPr>
          <p:cNvPr id="3" name="Content Placeholder 2"/>
          <p:cNvSpPr>
            <a:spLocks noGrp="1"/>
          </p:cNvSpPr>
          <p:nvPr>
            <p:ph idx="1"/>
          </p:nvPr>
        </p:nvSpPr>
        <p:spPr>
          <a:xfrm>
            <a:off x="793595" y="2098675"/>
            <a:ext cx="5760027" cy="4351338"/>
          </a:xfrm>
        </p:spPr>
        <p:txBody>
          <a:bodyPr/>
          <a:lstStyle/>
          <a:p>
            <a:r>
              <a:rPr lang="en-US" dirty="0" smtClean="0"/>
              <a:t>Provide all materials requested at no additional cost in:</a:t>
            </a:r>
          </a:p>
          <a:p>
            <a:pPr lvl="1"/>
            <a:r>
              <a:rPr lang="en-US" dirty="0" smtClean="0"/>
              <a:t>Spanish</a:t>
            </a:r>
          </a:p>
          <a:p>
            <a:pPr lvl="1"/>
            <a:r>
              <a:rPr lang="en-US" dirty="0" smtClean="0"/>
              <a:t>Arabic</a:t>
            </a:r>
          </a:p>
          <a:p>
            <a:pPr lvl="1"/>
            <a:r>
              <a:rPr lang="en-US" dirty="0" smtClean="0"/>
              <a:t>French</a:t>
            </a:r>
          </a:p>
          <a:p>
            <a:pPr lvl="1"/>
            <a:r>
              <a:rPr lang="en-US" dirty="0" smtClean="0"/>
              <a:t>Chinese</a:t>
            </a:r>
          </a:p>
          <a:p>
            <a:pPr lvl="1"/>
            <a:r>
              <a:rPr lang="en-US" dirty="0" smtClean="0"/>
              <a:t>Vietnamese</a:t>
            </a:r>
          </a:p>
          <a:p>
            <a:pPr lvl="1"/>
            <a:r>
              <a:rPr lang="en-US" dirty="0" smtClean="0"/>
              <a:t>Other languages upon request</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0821" y="-3878"/>
            <a:ext cx="5281179" cy="6861878"/>
          </a:xfrm>
          <a:prstGeom prst="rect">
            <a:avLst/>
          </a:prstGeom>
        </p:spPr>
      </p:pic>
    </p:spTree>
    <p:extLst>
      <p:ext uri="{BB962C8B-B14F-4D97-AF65-F5344CB8AC3E}">
        <p14:creationId xmlns:p14="http://schemas.microsoft.com/office/powerpoint/2010/main" val="4184507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790" y="681925"/>
            <a:ext cx="8981210" cy="1008763"/>
          </a:xfrm>
        </p:spPr>
        <p:txBody>
          <a:bodyPr>
            <a:normAutofit fontScale="90000"/>
          </a:bodyPr>
          <a:lstStyle/>
          <a:p>
            <a:r>
              <a:rPr lang="en-US" dirty="0" smtClean="0"/>
              <a:t>Intranet Future Updates 2014- 2015</a:t>
            </a:r>
            <a:endParaRPr lang="en-US" dirty="0"/>
          </a:p>
        </p:txBody>
      </p:sp>
      <p:pic>
        <p:nvPicPr>
          <p:cNvPr id="4" name="Picture 3" descr="image1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6821" y="951662"/>
            <a:ext cx="2518888" cy="5220539"/>
          </a:xfrm>
          <a:prstGeom prst="rect">
            <a:avLst/>
          </a:prstGeom>
        </p:spPr>
      </p:pic>
      <p:sp>
        <p:nvSpPr>
          <p:cNvPr id="3" name="Down Arrow 2"/>
          <p:cNvSpPr/>
          <p:nvPr/>
        </p:nvSpPr>
        <p:spPr>
          <a:xfrm rot="5400000">
            <a:off x="3465999" y="1890821"/>
            <a:ext cx="925551" cy="1706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5400000">
            <a:off x="3465999" y="2353597"/>
            <a:ext cx="925551" cy="170613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Down Arrow 5"/>
          <p:cNvSpPr/>
          <p:nvPr/>
        </p:nvSpPr>
        <p:spPr>
          <a:xfrm rot="5400000">
            <a:off x="3465999" y="2816373"/>
            <a:ext cx="925551" cy="1706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5400000">
            <a:off x="3465999" y="3220273"/>
            <a:ext cx="925551" cy="170613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Down Arrow 7"/>
          <p:cNvSpPr/>
          <p:nvPr/>
        </p:nvSpPr>
        <p:spPr>
          <a:xfrm rot="5400000">
            <a:off x="3465998" y="3683048"/>
            <a:ext cx="925551" cy="1706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5400000">
            <a:off x="3465996" y="4094428"/>
            <a:ext cx="925551" cy="170613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Down Arrow 9"/>
          <p:cNvSpPr/>
          <p:nvPr/>
        </p:nvSpPr>
        <p:spPr>
          <a:xfrm rot="5400000">
            <a:off x="3465996" y="4569834"/>
            <a:ext cx="925551" cy="1706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http://suttonknob.com/wp-content/uploads/2014/03/coming-soo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3758" y="1964782"/>
            <a:ext cx="4207419" cy="420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60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Reports</a:t>
            </a:r>
            <a:endParaRPr lang="en-US" dirty="0"/>
          </a:p>
        </p:txBody>
      </p:sp>
      <p:sp>
        <p:nvSpPr>
          <p:cNvPr id="3" name="Content Placeholder 2"/>
          <p:cNvSpPr>
            <a:spLocks noGrp="1"/>
          </p:cNvSpPr>
          <p:nvPr>
            <p:ph idx="1"/>
          </p:nvPr>
        </p:nvSpPr>
        <p:spPr>
          <a:xfrm>
            <a:off x="256478" y="1825625"/>
            <a:ext cx="11097322" cy="4351338"/>
          </a:xfrm>
        </p:spPr>
        <p:txBody>
          <a:bodyPr/>
          <a:lstStyle/>
          <a:p>
            <a:r>
              <a:rPr lang="en-US" dirty="0" smtClean="0"/>
              <a:t>Vehicle Maintenance</a:t>
            </a:r>
          </a:p>
          <a:p>
            <a:r>
              <a:rPr lang="en-US" dirty="0" smtClean="0"/>
              <a:t>Vehicle Miles</a:t>
            </a:r>
          </a:p>
          <a:p>
            <a:r>
              <a:rPr lang="en-US" dirty="0" smtClean="0"/>
              <a:t>Passengers</a:t>
            </a:r>
          </a:p>
          <a:p>
            <a:r>
              <a:rPr lang="en-US" dirty="0" smtClean="0"/>
              <a:t>Driver Training Reminders</a:t>
            </a:r>
          </a:p>
          <a:p>
            <a:r>
              <a:rPr lang="en-US" dirty="0" smtClean="0"/>
              <a:t>Revenue &amp; Expense Summary</a:t>
            </a:r>
          </a:p>
          <a:p>
            <a:r>
              <a:rPr lang="en-US" dirty="0" smtClean="0"/>
              <a:t>Others??</a:t>
            </a:r>
          </a:p>
          <a:p>
            <a:endParaRPr lang="en-US" dirty="0"/>
          </a:p>
        </p:txBody>
      </p:sp>
      <p:pic>
        <p:nvPicPr>
          <p:cNvPr id="4" name="Picture 3"/>
          <p:cNvPicPr>
            <a:picLocks noChangeAspect="1"/>
          </p:cNvPicPr>
          <p:nvPr/>
        </p:nvPicPr>
        <p:blipFill>
          <a:blip r:embed="rId2"/>
          <a:stretch>
            <a:fillRect/>
          </a:stretch>
        </p:blipFill>
        <p:spPr>
          <a:xfrm>
            <a:off x="5943251" y="1825624"/>
            <a:ext cx="5587110" cy="4045351"/>
          </a:xfrm>
          <a:prstGeom prst="rect">
            <a:avLst/>
          </a:prstGeom>
        </p:spPr>
      </p:pic>
    </p:spTree>
    <p:extLst>
      <p:ext uri="{BB962C8B-B14F-4D97-AF65-F5344CB8AC3E}">
        <p14:creationId xmlns:p14="http://schemas.microsoft.com/office/powerpoint/2010/main" val="6636213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31" y="2545894"/>
            <a:ext cx="6371492" cy="1008763"/>
          </a:xfrm>
        </p:spPr>
        <p:txBody>
          <a:bodyPr>
            <a:normAutofit fontScale="90000"/>
          </a:bodyPr>
          <a:lstStyle/>
          <a:p>
            <a:r>
              <a:rPr lang="en-US" sz="7200" dirty="0"/>
              <a:t>QUESTIONS?</a:t>
            </a:r>
          </a:p>
        </p:txBody>
      </p:sp>
      <p:pic>
        <p:nvPicPr>
          <p:cNvPr id="5122" name="Picture 2" descr="http://prince2pm.files.wordpress.com/2012/12/5-questions-project-manager-must-ask.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7875" y="681925"/>
            <a:ext cx="5335696"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349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Semi-Annual NU Update</a:t>
            </a:r>
            <a:endParaRPr lang="en-US" dirty="0"/>
          </a:p>
        </p:txBody>
      </p:sp>
      <p:sp>
        <p:nvSpPr>
          <p:cNvPr id="3" name="Content Placeholder 2"/>
          <p:cNvSpPr>
            <a:spLocks noGrp="1"/>
          </p:cNvSpPr>
          <p:nvPr>
            <p:ph idx="1"/>
          </p:nvPr>
        </p:nvSpPr>
        <p:spPr>
          <a:xfrm>
            <a:off x="838200" y="1825624"/>
            <a:ext cx="10515600" cy="4616739"/>
          </a:xfrm>
        </p:spPr>
        <p:txBody>
          <a:bodyPr>
            <a:normAutofit lnSpcReduction="10000"/>
          </a:bodyPr>
          <a:lstStyle/>
          <a:p>
            <a:r>
              <a:rPr lang="en-US" dirty="0" smtClean="0"/>
              <a:t>Website</a:t>
            </a:r>
          </a:p>
          <a:p>
            <a:r>
              <a:rPr lang="en-US" dirty="0" smtClean="0"/>
              <a:t>Listserv Utilization</a:t>
            </a:r>
          </a:p>
          <a:p>
            <a:r>
              <a:rPr lang="en-US" dirty="0" smtClean="0"/>
              <a:t>Spanish Language Training</a:t>
            </a:r>
          </a:p>
          <a:p>
            <a:r>
              <a:rPr lang="en-US" dirty="0" smtClean="0"/>
              <a:t>Title VI Compliance</a:t>
            </a:r>
          </a:p>
          <a:p>
            <a:r>
              <a:rPr lang="en-US" dirty="0" smtClean="0"/>
              <a:t>Drug &amp; Alcohol Compliance</a:t>
            </a:r>
          </a:p>
          <a:p>
            <a:r>
              <a:rPr lang="en-US" dirty="0" smtClean="0"/>
              <a:t>Driver Training</a:t>
            </a:r>
          </a:p>
          <a:p>
            <a:r>
              <a:rPr lang="en-US" dirty="0" smtClean="0"/>
              <a:t>Intercity Bus Study</a:t>
            </a:r>
          </a:p>
          <a:p>
            <a:r>
              <a:rPr lang="en-US" dirty="0" smtClean="0"/>
              <a:t>Mobility Management</a:t>
            </a:r>
          </a:p>
          <a:p>
            <a:pPr lvl="1"/>
            <a:r>
              <a:rPr lang="en-US" dirty="0" smtClean="0"/>
              <a:t>Marketing</a:t>
            </a:r>
          </a:p>
          <a:p>
            <a:r>
              <a:rPr lang="en-US" dirty="0" smtClean="0"/>
              <a:t>Intranet Website Updates</a:t>
            </a:r>
          </a:p>
          <a:p>
            <a:endParaRPr lang="en-US" dirty="0" smtClean="0"/>
          </a:p>
          <a:p>
            <a:pPr lvl="1"/>
            <a:endParaRPr lang="en-US" dirty="0" smtClean="0"/>
          </a:p>
          <a:p>
            <a:endParaRPr lang="en-US" dirty="0"/>
          </a:p>
        </p:txBody>
      </p:sp>
    </p:spTree>
    <p:extLst>
      <p:ext uri="{BB962C8B-B14F-4D97-AF65-F5344CB8AC3E}">
        <p14:creationId xmlns:p14="http://schemas.microsoft.com/office/powerpoint/2010/main" val="908830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36391" y="1"/>
            <a:ext cx="7543800" cy="6629179"/>
          </a:xfrm>
          <a:prstGeom prst="rect">
            <a:avLst/>
          </a:prstGeom>
        </p:spPr>
      </p:pic>
      <p:sp>
        <p:nvSpPr>
          <p:cNvPr id="4" name="Footer Placeholder 3"/>
          <p:cNvSpPr>
            <a:spLocks noGrp="1"/>
          </p:cNvSpPr>
          <p:nvPr>
            <p:ph type="ftr" sz="quarter" idx="11"/>
          </p:nvPr>
        </p:nvSpPr>
        <p:spPr/>
        <p:txBody>
          <a:bodyPr/>
          <a:lstStyle/>
          <a:p>
            <a:r>
              <a:rPr lang="en-US" smtClean="0"/>
              <a:t>nebraskatransit.com</a:t>
            </a:r>
            <a:endParaRPr lang="en-US" dirty="0"/>
          </a:p>
        </p:txBody>
      </p:sp>
      <p:sp>
        <p:nvSpPr>
          <p:cNvPr id="6" name="Footer Placeholder 3"/>
          <p:cNvSpPr txBox="1">
            <a:spLocks/>
          </p:cNvSpPr>
          <p:nvPr/>
        </p:nvSpPr>
        <p:spPr>
          <a:xfrm rot="5400000">
            <a:off x="8470491" y="3136491"/>
            <a:ext cx="6857999" cy="585019"/>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dirty="0" smtClean="0">
                <a:solidFill>
                  <a:schemeClr val="tx1"/>
                </a:solidFill>
              </a:rPr>
              <a:t>nebraskatransit.com</a:t>
            </a:r>
            <a:endParaRPr lang="en-US" sz="4400" dirty="0">
              <a:solidFill>
                <a:schemeClr val="tx1"/>
              </a:solidFill>
            </a:endParaRPr>
          </a:p>
        </p:txBody>
      </p:sp>
    </p:spTree>
    <p:extLst>
      <p:ext uri="{BB962C8B-B14F-4D97-AF65-F5344CB8AC3E}">
        <p14:creationId xmlns:p14="http://schemas.microsoft.com/office/powerpoint/2010/main" val="645553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nebraskatransit.com</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2414" y="0"/>
            <a:ext cx="7385771" cy="6842384"/>
          </a:xfrm>
          <a:prstGeom prst="rect">
            <a:avLst/>
          </a:prstGeom>
        </p:spPr>
      </p:pic>
      <p:sp>
        <p:nvSpPr>
          <p:cNvPr id="6" name="Footer Placeholder 3"/>
          <p:cNvSpPr txBox="1">
            <a:spLocks/>
          </p:cNvSpPr>
          <p:nvPr/>
        </p:nvSpPr>
        <p:spPr>
          <a:xfrm rot="5400000">
            <a:off x="8470491" y="3136491"/>
            <a:ext cx="6857999" cy="585019"/>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dirty="0" smtClean="0">
                <a:solidFill>
                  <a:schemeClr val="tx1"/>
                </a:solidFill>
              </a:rPr>
              <a:t>nebraskatransit.com</a:t>
            </a:r>
            <a:endParaRPr lang="en-US" sz="4400" dirty="0">
              <a:solidFill>
                <a:schemeClr val="tx1"/>
              </a:solidFill>
            </a:endParaRPr>
          </a:p>
        </p:txBody>
      </p:sp>
    </p:spTree>
    <p:extLst>
      <p:ext uri="{BB962C8B-B14F-4D97-AF65-F5344CB8AC3E}">
        <p14:creationId xmlns:p14="http://schemas.microsoft.com/office/powerpoint/2010/main" val="920777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nebraskatransit.com</a:t>
            </a:r>
            <a:endParaRPr lang="en-US" dirty="0"/>
          </a:p>
        </p:txBody>
      </p:sp>
      <p:pic>
        <p:nvPicPr>
          <p:cNvPr id="5" name="Picture 4"/>
          <p:cNvPicPr>
            <a:picLocks noChangeAspect="1"/>
          </p:cNvPicPr>
          <p:nvPr/>
        </p:nvPicPr>
        <p:blipFill>
          <a:blip r:embed="rId2"/>
          <a:stretch>
            <a:fillRect/>
          </a:stretch>
        </p:blipFill>
        <p:spPr>
          <a:xfrm>
            <a:off x="961053" y="12752"/>
            <a:ext cx="10538691" cy="6823982"/>
          </a:xfrm>
          <a:prstGeom prst="rect">
            <a:avLst/>
          </a:prstGeom>
        </p:spPr>
      </p:pic>
      <p:sp>
        <p:nvSpPr>
          <p:cNvPr id="6" name="Footer Placeholder 3"/>
          <p:cNvSpPr txBox="1">
            <a:spLocks/>
          </p:cNvSpPr>
          <p:nvPr/>
        </p:nvSpPr>
        <p:spPr>
          <a:xfrm rot="5400000">
            <a:off x="8470491" y="3136491"/>
            <a:ext cx="6857999" cy="585019"/>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dirty="0" smtClean="0">
                <a:solidFill>
                  <a:schemeClr val="tx1"/>
                </a:solidFill>
              </a:rPr>
              <a:t>nebraskatransit.com</a:t>
            </a:r>
            <a:endParaRPr lang="en-US" sz="4400" dirty="0">
              <a:solidFill>
                <a:schemeClr val="tx1"/>
              </a:solidFill>
            </a:endParaRPr>
          </a:p>
        </p:txBody>
      </p:sp>
    </p:spTree>
    <p:extLst>
      <p:ext uri="{BB962C8B-B14F-4D97-AF65-F5344CB8AC3E}">
        <p14:creationId xmlns:p14="http://schemas.microsoft.com/office/powerpoint/2010/main" val="2355197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2332</TotalTime>
  <Words>951</Words>
  <Application>Microsoft Office PowerPoint</Application>
  <PresentationFormat>Widescreen</PresentationFormat>
  <Paragraphs>253</Paragraphs>
  <Slides>54</Slides>
  <Notes>22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Century Gothic</vt:lpstr>
      <vt:lpstr>Office Theme</vt:lpstr>
      <vt:lpstr>Statewide Transit Initiative July 8, 2014 – Transit Managers Workshop</vt:lpstr>
      <vt:lpstr>NU Transit Theme</vt:lpstr>
      <vt:lpstr>NEBRASKA TRANSPORTATION ACT</vt:lpstr>
      <vt:lpstr>Our Partnership</vt:lpstr>
      <vt:lpstr>NDOR – NU Statewide Transit Initiative Team</vt:lpstr>
      <vt:lpstr>Semi-Annual NU Update</vt:lpstr>
      <vt:lpstr>PowerPoint Presentation</vt:lpstr>
      <vt:lpstr>PowerPoint Presentation</vt:lpstr>
      <vt:lpstr>PowerPoint Presentation</vt:lpstr>
      <vt:lpstr>PowerPoint Presentation</vt:lpstr>
      <vt:lpstr>PowerPoint Presentation</vt:lpstr>
      <vt:lpstr>PowerPoint Presentation</vt:lpstr>
      <vt:lpstr>Website Traffic</vt:lpstr>
      <vt:lpstr>LISTSERV—Connecting the Transit Community</vt:lpstr>
      <vt:lpstr>Spanish Language Training</vt:lpstr>
      <vt:lpstr>Statewide Title VI Plan</vt:lpstr>
      <vt:lpstr>Title VI Sub-recipient Training</vt:lpstr>
      <vt:lpstr>Future Training Fall 2014-Spring 2015</vt:lpstr>
      <vt:lpstr>Drug &amp; Alcohol Compliance</vt:lpstr>
      <vt:lpstr>Drug &amp; Alcohol Compliance</vt:lpstr>
      <vt:lpstr>Driver Training</vt:lpstr>
      <vt:lpstr>Driver Training in Review</vt:lpstr>
      <vt:lpstr>PASS Attendees</vt:lpstr>
      <vt:lpstr>DD Attendees</vt:lpstr>
      <vt:lpstr>CPR, AED &amp; First Aid Attendees</vt:lpstr>
      <vt:lpstr>Safe Kids Childcare Transportation Attendees </vt:lpstr>
      <vt:lpstr>Table Summary</vt:lpstr>
      <vt:lpstr>Course Evaluation Responses</vt:lpstr>
      <vt:lpstr>PowerPoint Presentation</vt:lpstr>
      <vt:lpstr>Course Evaluation Responses</vt:lpstr>
      <vt:lpstr>Future Training</vt:lpstr>
      <vt:lpstr>Intercity Transit Study</vt:lpstr>
      <vt:lpstr>Background</vt:lpstr>
      <vt:lpstr>PowerPoint Presentation</vt:lpstr>
      <vt:lpstr>PowerPoint Presentation</vt:lpstr>
      <vt:lpstr>Map of Service Provided by Intercity Bus Systems</vt:lpstr>
      <vt:lpstr>Route Needs Assessment Research</vt:lpstr>
      <vt:lpstr>PowerPoint Presentation</vt:lpstr>
      <vt:lpstr>PowerPoint Presentation</vt:lpstr>
      <vt:lpstr>Mobility Management</vt:lpstr>
      <vt:lpstr>CURRENT ISSUES</vt:lpstr>
      <vt:lpstr>Why Coordinate and Regionalize Public Transportation?</vt:lpstr>
      <vt:lpstr>Role of the University</vt:lpstr>
      <vt:lpstr>Future NDOR &amp; NU Activities</vt:lpstr>
      <vt:lpstr>New Map Detailed Information</vt:lpstr>
      <vt:lpstr>Statewide &amp; Regional Route Maps</vt:lpstr>
      <vt:lpstr>New Features:  - Ability to Drill Down  - Ability to See Multiple Providers Per County  - Downloadable Printable PDF with Contact Information, Hours, Etc.</vt:lpstr>
      <vt:lpstr>Statewide Marketing Support</vt:lpstr>
      <vt:lpstr>PowerPoint Presentation</vt:lpstr>
      <vt:lpstr>PowerPoint Presentation</vt:lpstr>
      <vt:lpstr>LEP Marketing &amp; Title VI Support</vt:lpstr>
      <vt:lpstr>Intranet Future Updates 2014- 2015</vt:lpstr>
      <vt:lpstr>Administrative Reports</vt:lpstr>
      <vt:lpstr>QUESTIONS?</vt:lpstr>
    </vt:vector>
  </TitlesOfParts>
  <Company>University of Nebraska-Lincoln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LISTSERV</dc:title>
  <dc:creator>Bill</dc:creator>
  <cp:lastModifiedBy>Bill</cp:lastModifiedBy>
  <cp:revision>192</cp:revision>
  <cp:lastPrinted>2014-07-08T06:03:24Z</cp:lastPrinted>
  <dcterms:created xsi:type="dcterms:W3CDTF">2014-07-01T16:05:17Z</dcterms:created>
  <dcterms:modified xsi:type="dcterms:W3CDTF">2014-07-08T16:44:21Z</dcterms:modified>
</cp:coreProperties>
</file>