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  <p:sldMasterId id="214748370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309" r:id="rId5"/>
    <p:sldId id="274" r:id="rId6"/>
    <p:sldId id="310" r:id="rId7"/>
    <p:sldId id="311" r:id="rId8"/>
    <p:sldId id="292" r:id="rId9"/>
    <p:sldId id="312" r:id="rId10"/>
    <p:sldId id="314" r:id="rId11"/>
    <p:sldId id="293" r:id="rId12"/>
    <p:sldId id="294" r:id="rId13"/>
    <p:sldId id="315" r:id="rId14"/>
    <p:sldId id="296" r:id="rId15"/>
    <p:sldId id="321" r:id="rId16"/>
    <p:sldId id="322" r:id="rId17"/>
    <p:sldId id="297" r:id="rId18"/>
    <p:sldId id="320" r:id="rId19"/>
    <p:sldId id="299" r:id="rId20"/>
    <p:sldId id="302" r:id="rId21"/>
    <p:sldId id="316" r:id="rId22"/>
    <p:sldId id="317" r:id="rId23"/>
    <p:sldId id="318" r:id="rId24"/>
    <p:sldId id="319" r:id="rId25"/>
    <p:sldId id="304" r:id="rId26"/>
    <p:sldId id="305" r:id="rId27"/>
    <p:sldId id="273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94F4F-416D-46EC-91AB-012100920B8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0EED-EE23-4333-BB10-5D9FFED15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7222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95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24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74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950" y="4650929"/>
            <a:ext cx="1999661" cy="390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621" y="146352"/>
            <a:ext cx="8769120" cy="72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418" y="2609083"/>
            <a:ext cx="8559526" cy="115834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291418" y="4846018"/>
            <a:ext cx="3749423" cy="22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4D4D7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University of Nebraska-Lincoln is an equal opportunity educator and employer.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5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F5A3-50C5-B647-8404-1977203C9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6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C6B7-5EDE-6643-B21D-7678EBB99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6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2966" y="4568875"/>
            <a:ext cx="1999661" cy="390178"/>
          </a:xfrm>
          <a:prstGeom prst="rect">
            <a:avLst/>
          </a:prstGeom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4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9779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4500"/>
            <a:ext cx="7886700" cy="29182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596" y="0"/>
            <a:ext cx="8766808" cy="725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689" y="4632722"/>
            <a:ext cx="1999661" cy="390178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88596" y="4763271"/>
            <a:ext cx="3623645" cy="22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4D4D7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University of Nebraska-Lincoln is an equal opportunity educator and employer.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0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7AB7-03B5-6E41-839D-D7F6CAE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0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F57F-96C1-BD49-9EAB-E2D40554D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89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215B-C800-8F4A-AB01-8013940DF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8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209-72EE-B34D-A18C-EBD4C96BD8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00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3251" y="4622320"/>
            <a:ext cx="199966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5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9C3-A47B-8D46-B8B5-C344C3C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3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2B7A-7758-3841-AA55-D00B92ABF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57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9762-E992-4052-A8DE-9AB3A407EE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The University of Nebraska-Lincoln is an equal opportunity educator and employer.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031C-A877-6C4B-BCDB-14DE03410AF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3345-508C-3C45-9171-637F4C58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rickstoclicks.com/files/Forthcoming_Maximizing%20the%20Economic%20Value%20from%20Facebook%20Marketing%20in%20the%20AgriFood%20System.pdf" TargetMode="External"/><Relationship Id="rId2" Type="http://schemas.openxmlformats.org/officeDocument/2006/relationships/hyperlink" Target="http://srdc.msstate.edu/ecommerce/ebiz/files/msu_ebiz_face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brickstoclicks.com/files/2912_Econ%20Value%20MG%20Farm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7" Type="http://schemas.openxmlformats.org/officeDocument/2006/relationships/hyperlink" Target="http://www.dreamstime.com/" TargetMode="External"/><Relationship Id="rId2" Type="http://schemas.openxmlformats.org/officeDocument/2006/relationships/hyperlink" Target="https://stocksnap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va.com/" TargetMode="External"/><Relationship Id="rId5" Type="http://schemas.openxmlformats.org/officeDocument/2006/relationships/hyperlink" Target="http://snapwiresnaps.tumblr.com/" TargetMode="External"/><Relationship Id="rId4" Type="http://schemas.openxmlformats.org/officeDocument/2006/relationships/hyperlink" Target="http://www.splitshir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hancock1@un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nixon@unl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otes/equine-calculator/how-to-claim-your-vanity-url-for-your-facebook-page/474147772600069/https:/www.facebook.com/notes/equine-calculator/how-to-claim-your-vanity-url-for-your-facebook-page/47414777260006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>
                <a:latin typeface="+mn-lt"/>
              </a:rPr>
              <a:t>Optimizing</a:t>
            </a:r>
            <a:r>
              <a:rPr lang="en" b="1" dirty="0" smtClean="0">
                <a:latin typeface="+mn-lt"/>
              </a:rPr>
              <a:t> </a:t>
            </a:r>
            <a:r>
              <a:rPr lang="en" b="1" dirty="0">
                <a:latin typeface="+mn-lt"/>
              </a:rPr>
              <a:t>Your Business </a:t>
            </a:r>
            <a:r>
              <a:rPr lang="en" b="1" dirty="0" smtClean="0">
                <a:latin typeface="+mn-lt"/>
              </a:rPr>
              <a:t>Facebook</a:t>
            </a:r>
            <a:r>
              <a:rPr lang="en-US" b="1" dirty="0" smtClean="0">
                <a:latin typeface="+mn-lt"/>
              </a:rPr>
              <a:t> Page</a:t>
            </a:r>
            <a:endParaRPr lang="en" b="1" dirty="0">
              <a:latin typeface="+mn-lt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Connie </a:t>
            </a:r>
            <a:r>
              <a:rPr lang="en" dirty="0" smtClean="0"/>
              <a:t>Hancock and Jenny Nixon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Nebraska </a:t>
            </a:r>
            <a:r>
              <a:rPr lang="en" dirty="0" smtClean="0"/>
              <a:t>Extension</a:t>
            </a:r>
            <a:r>
              <a:rPr lang="en-US" dirty="0" smtClean="0"/>
              <a:t> - </a:t>
            </a:r>
            <a:r>
              <a:rPr lang="en" dirty="0" smtClean="0"/>
              <a:t>Community </a:t>
            </a:r>
            <a:r>
              <a:rPr lang="en" dirty="0" smtClean="0"/>
              <a:t>Vitality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/>
          <p:cNvSpPr txBox="1">
            <a:spLocks noGrp="1"/>
          </p:cNvSpPr>
          <p:nvPr>
            <p:ph type="title"/>
          </p:nvPr>
        </p:nvSpPr>
        <p:spPr>
          <a:xfrm>
            <a:off x="280344" y="55479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600" b="1" dirty="0" smtClean="0">
                <a:latin typeface="+mn-lt"/>
              </a:rPr>
              <a:t>Properly Optimizing</a:t>
            </a:r>
            <a:endParaRPr lang="en" sz="3600" dirty="0">
              <a:latin typeface="+mn-lt"/>
            </a:endParaRPr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280344" y="126224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b="1" dirty="0" smtClean="0">
                <a:solidFill>
                  <a:schemeClr val="dk1"/>
                </a:solidFill>
              </a:rPr>
              <a:t>About Page </a:t>
            </a:r>
          </a:p>
          <a:p>
            <a:pPr marL="8001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DO NOT LEAVE OUT YOUR DESCRIPTIONS</a:t>
            </a:r>
          </a:p>
          <a:p>
            <a:pPr marL="8001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About - Short Description </a:t>
            </a:r>
            <a:r>
              <a:rPr lang="mr-IN" sz="2000" dirty="0" smtClean="0">
                <a:solidFill>
                  <a:schemeClr val="dk1"/>
                </a:solidFill>
              </a:rPr>
              <a:t>–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</a:p>
          <a:p>
            <a:pPr marL="1143000" lvl="2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155 characters</a:t>
            </a:r>
          </a:p>
          <a:p>
            <a:pPr marL="1143000" lvl="2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Describe exactly who you are and what you provide</a:t>
            </a:r>
          </a:p>
          <a:p>
            <a:pPr marL="8001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Story </a:t>
            </a:r>
            <a:r>
              <a:rPr lang="mr-IN" sz="2000" dirty="0" smtClean="0">
                <a:solidFill>
                  <a:schemeClr val="dk1"/>
                </a:solidFill>
              </a:rPr>
              <a:t>–</a:t>
            </a:r>
            <a:r>
              <a:rPr lang="en-US" sz="2000" dirty="0" smtClean="0">
                <a:solidFill>
                  <a:schemeClr val="dk1"/>
                </a:solidFill>
              </a:rPr>
              <a:t> Long Description</a:t>
            </a:r>
          </a:p>
          <a:p>
            <a:pPr marL="1143000" lvl="2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More in-depth</a:t>
            </a:r>
          </a:p>
          <a:p>
            <a:pPr marL="1143000" lvl="2" indent="-228600">
              <a:spcBef>
                <a:spcPts val="0"/>
              </a:spcBef>
              <a:buClr>
                <a:schemeClr val="dk1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Can write a “Mission” </a:t>
            </a:r>
            <a:r>
              <a:rPr lang="mr-IN" sz="2000" dirty="0" smtClean="0">
                <a:solidFill>
                  <a:schemeClr val="dk1"/>
                </a:solidFill>
              </a:rPr>
              <a:t>–</a:t>
            </a:r>
            <a:r>
              <a:rPr lang="en-US" sz="2000" dirty="0" smtClean="0">
                <a:solidFill>
                  <a:schemeClr val="dk1"/>
                </a:solidFill>
              </a:rPr>
              <a:t> allows you to show your values and what your business stands for</a:t>
            </a:r>
          </a:p>
          <a:p>
            <a:pPr marL="1143000" lvl="2" indent="-228600">
              <a:spcBef>
                <a:spcPts val="0"/>
              </a:spcBef>
              <a:buClr>
                <a:schemeClr val="dk1"/>
              </a:buClr>
            </a:pPr>
            <a:endParaRPr lang="en-US" sz="2000" dirty="0">
              <a:solidFill>
                <a:schemeClr val="dk1"/>
              </a:solidFill>
            </a:endParaRP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-US" sz="2600" dirty="0" smtClean="0">
                <a:solidFill>
                  <a:schemeClr val="dk1"/>
                </a:solidFill>
              </a:rPr>
              <a:t>Page is not optimized without contact information, mission and descriptions</a:t>
            </a:r>
            <a:endParaRPr lang="en" sz="2600" dirty="0">
              <a:solidFill>
                <a:schemeClr val="dk1"/>
              </a:solidFill>
            </a:endParaRPr>
          </a:p>
        </p:txBody>
      </p:sp>
      <p:pic>
        <p:nvPicPr>
          <p:cNvPr id="6" name="Shape 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0757" y="685799"/>
            <a:ext cx="2608265" cy="1691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105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1"/>
          <p:cNvSpPr txBox="1">
            <a:spLocks noGrp="1"/>
          </p:cNvSpPr>
          <p:nvPr>
            <p:ph type="title"/>
          </p:nvPr>
        </p:nvSpPr>
        <p:spPr>
          <a:xfrm>
            <a:off x="311700" y="57047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 b="1" dirty="0">
                <a:latin typeface="+mn-lt"/>
              </a:rPr>
              <a:t>Settings</a:t>
            </a:r>
          </a:p>
        </p:txBody>
      </p:sp>
      <p:sp>
        <p:nvSpPr>
          <p:cNvPr id="5" name="Shape 82"/>
          <p:cNvSpPr txBox="1">
            <a:spLocks/>
          </p:cNvSpPr>
          <p:nvPr/>
        </p:nvSpPr>
        <p:spPr>
          <a:xfrm>
            <a:off x="311700" y="1277926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buClr>
                <a:schemeClr val="dk1"/>
              </a:buClr>
            </a:pPr>
            <a:r>
              <a:rPr lang="en" sz="2400" b="1" dirty="0" smtClean="0">
                <a:solidFill>
                  <a:schemeClr val="dk1"/>
                </a:solidFill>
              </a:rPr>
              <a:t>Verified - blue or white check mark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b="1" dirty="0" smtClean="0">
                <a:solidFill>
                  <a:schemeClr val="dk1"/>
                </a:solidFill>
              </a:rPr>
              <a:t>Post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View visitor post before posting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Profanity</a:t>
            </a:r>
          </a:p>
          <a:p>
            <a:pPr marL="1371600" lvl="2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Other things do not apply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Messaging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Page Info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 smtClean="0">
                <a:solidFill>
                  <a:schemeClr val="dk1"/>
                </a:solidFill>
              </a:rPr>
              <a:t>Page roles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b="1" dirty="0" smtClean="0">
                <a:solidFill>
                  <a:schemeClr val="dk1"/>
                </a:solidFill>
              </a:rPr>
              <a:t>Instagram</a:t>
            </a:r>
            <a:r>
              <a:rPr lang="en-US" sz="2400" b="1" dirty="0" smtClean="0">
                <a:solidFill>
                  <a:schemeClr val="dk1"/>
                </a:solidFill>
              </a:rPr>
              <a:t>/Flip </a:t>
            </a:r>
            <a:r>
              <a:rPr lang="mr-IN" sz="2400" b="1" dirty="0" smtClean="0">
                <a:solidFill>
                  <a:schemeClr val="dk1"/>
                </a:solidFill>
              </a:rPr>
              <a:t>–</a:t>
            </a:r>
            <a:r>
              <a:rPr lang="en-US" sz="2400" b="1" dirty="0" smtClean="0">
                <a:solidFill>
                  <a:schemeClr val="dk1"/>
                </a:solidFill>
              </a:rPr>
              <a:t> A </a:t>
            </a:r>
            <a:r>
              <a:rPr lang="mr-IN" sz="2400" b="1" dirty="0" smtClean="0">
                <a:solidFill>
                  <a:schemeClr val="dk1"/>
                </a:solidFill>
              </a:rPr>
              <a:t>–</a:t>
            </a:r>
            <a:r>
              <a:rPr lang="en-US" sz="2400" b="1" dirty="0" smtClean="0">
                <a:solidFill>
                  <a:schemeClr val="dk1"/>
                </a:solidFill>
              </a:rPr>
              <a:t> Gram/FB Live</a:t>
            </a:r>
            <a:endParaRPr lang="en" sz="2400" b="1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/>
          </a:p>
        </p:txBody>
      </p:sp>
      <p:pic>
        <p:nvPicPr>
          <p:cNvPr id="6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9910" y="2176390"/>
            <a:ext cx="2685281" cy="232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49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ocialbakers.com/storage/www/fb-admin-ro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86" y="73467"/>
            <a:ext cx="4419600" cy="50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376" y="846825"/>
            <a:ext cx="28777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Facebook </a:t>
            </a:r>
          </a:p>
          <a:p>
            <a:r>
              <a:rPr lang="en-US" sz="3200" b="1" dirty="0" smtClean="0"/>
              <a:t>Administrator </a:t>
            </a:r>
          </a:p>
          <a:p>
            <a:r>
              <a:rPr lang="en-US" sz="3200" b="1" dirty="0" smtClean="0"/>
              <a:t>Page </a:t>
            </a:r>
          </a:p>
          <a:p>
            <a:r>
              <a:rPr lang="en-US" sz="3200" b="1" dirty="0" smtClean="0"/>
              <a:t>Roles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2148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5"/>
          <p:cNvSpPr txBox="1">
            <a:spLocks noGrp="1"/>
          </p:cNvSpPr>
          <p:nvPr>
            <p:ph type="title"/>
          </p:nvPr>
        </p:nvSpPr>
        <p:spPr>
          <a:xfrm>
            <a:off x="311700" y="68024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 b="1" dirty="0">
                <a:latin typeface="+mn-lt"/>
              </a:rPr>
              <a:t>Posting</a:t>
            </a:r>
          </a:p>
        </p:txBody>
      </p:sp>
      <p:sp>
        <p:nvSpPr>
          <p:cNvPr id="5" name="Shape 97"/>
          <p:cNvSpPr txBox="1">
            <a:spLocks/>
          </p:cNvSpPr>
          <p:nvPr/>
        </p:nvSpPr>
        <p:spPr>
          <a:xfrm>
            <a:off x="311700" y="1387696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2400" dirty="0" smtClean="0">
                <a:solidFill>
                  <a:schemeClr val="dk1"/>
                </a:solidFill>
              </a:rPr>
              <a:t>Schedule it - NEVER PUBLISH NOW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dirty="0" smtClean="0">
                <a:solidFill>
                  <a:schemeClr val="dk1"/>
                </a:solidFill>
              </a:rPr>
              <a:t>Can edit text - cannot change photo </a:t>
            </a:r>
            <a:endParaRPr lang="en" sz="2400" dirty="0" smtClean="0">
              <a:solidFill>
                <a:schemeClr val="dk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dirty="0" smtClean="0">
                <a:solidFill>
                  <a:schemeClr val="dk1"/>
                </a:solidFill>
              </a:rPr>
              <a:t>View in desktop/mobile format</a:t>
            </a:r>
            <a:endParaRPr lang="en-US" dirty="0" smtClean="0">
              <a:solidFill>
                <a:schemeClr val="dk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</a:endParaRP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smtClean="0">
                <a:solidFill>
                  <a:schemeClr val="dk1"/>
                </a:solidFill>
              </a:rPr>
              <a:t>Pin Important Posts to the Top</a:t>
            </a:r>
            <a:endParaRPr lang="en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/>
          </a:p>
        </p:txBody>
      </p:sp>
      <p:pic>
        <p:nvPicPr>
          <p:cNvPr id="6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7912" y="1789481"/>
            <a:ext cx="3412807" cy="241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20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Fill In the Blank Posts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1" y="1445056"/>
            <a:ext cx="7886700" cy="2918222"/>
          </a:xfrm>
        </p:spPr>
        <p:txBody>
          <a:bodyPr/>
          <a:lstStyle/>
          <a:p>
            <a:r>
              <a:rPr lang="en-US" sz="2800" dirty="0" smtClean="0"/>
              <a:t>Tell us one word:  My cat gets most excited for _________</a:t>
            </a:r>
          </a:p>
          <a:p>
            <a:r>
              <a:rPr lang="en-US" sz="2800" dirty="0" smtClean="0"/>
              <a:t>Help us caption this photo _________________</a:t>
            </a:r>
          </a:p>
          <a:p>
            <a:r>
              <a:rPr lang="en-US" sz="2800" dirty="0" smtClean="0"/>
              <a:t>What lessons do you share with other entrepreneurs?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0566" y="4177004"/>
            <a:ext cx="7699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- http</a:t>
            </a:r>
            <a:r>
              <a:rPr lang="en-US" dirty="0"/>
              <a:t>://</a:t>
            </a:r>
            <a:r>
              <a:rPr lang="en-US" dirty="0" err="1"/>
              <a:t>mashable.com</a:t>
            </a:r>
            <a:r>
              <a:rPr lang="en-US" dirty="0"/>
              <a:t>/2012/07/05/</a:t>
            </a:r>
            <a:r>
              <a:rPr lang="en-US" dirty="0" err="1"/>
              <a:t>facebook</a:t>
            </a:r>
            <a:r>
              <a:rPr lang="en-US" dirty="0"/>
              <a:t>-build-engagement/#VmcQhbyDg8q7</a:t>
            </a:r>
          </a:p>
        </p:txBody>
      </p:sp>
    </p:spTree>
    <p:extLst>
      <p:ext uri="{BB962C8B-B14F-4D97-AF65-F5344CB8AC3E}">
        <p14:creationId xmlns:p14="http://schemas.microsoft.com/office/powerpoint/2010/main" val="1728719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More Engaging Thoughts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10" y="1502794"/>
            <a:ext cx="7886700" cy="29182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Tips are ideas that fans can consume and implement easily</a:t>
            </a:r>
          </a:p>
          <a:p>
            <a:r>
              <a:rPr lang="en-US" sz="2800" dirty="0" smtClean="0"/>
              <a:t>Quotes </a:t>
            </a:r>
            <a:r>
              <a:rPr lang="mr-IN" sz="2800" dirty="0" smtClean="0"/>
              <a:t>–</a:t>
            </a:r>
            <a:r>
              <a:rPr lang="en-US" sz="2800" dirty="0" smtClean="0"/>
              <a:t> easy and popular way to get likes and shares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6006" y="4061528"/>
            <a:ext cx="7815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- http</a:t>
            </a:r>
            <a:r>
              <a:rPr lang="en-US" dirty="0"/>
              <a:t>://</a:t>
            </a:r>
            <a:r>
              <a:rPr lang="en-US" dirty="0" err="1"/>
              <a:t>mashable.com</a:t>
            </a:r>
            <a:r>
              <a:rPr lang="en-US" dirty="0"/>
              <a:t>/2012/07/05/</a:t>
            </a:r>
            <a:r>
              <a:rPr lang="en-US" dirty="0" err="1"/>
              <a:t>facebook</a:t>
            </a:r>
            <a:r>
              <a:rPr lang="en-US" dirty="0"/>
              <a:t>-build-engagement/#</a:t>
            </a:r>
            <a:r>
              <a:rPr lang="en-US" dirty="0" smtClean="0"/>
              <a:t>VmcQhbyDg8q7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2"/>
          <p:cNvSpPr txBox="1">
            <a:spLocks noGrp="1"/>
          </p:cNvSpPr>
          <p:nvPr>
            <p:ph type="title"/>
          </p:nvPr>
        </p:nvSpPr>
        <p:spPr>
          <a:xfrm>
            <a:off x="292460" y="83279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600" b="1" dirty="0" smtClean="0">
                <a:latin typeface="+mn-lt"/>
              </a:rPr>
              <a:t>PHOTOS</a:t>
            </a:r>
            <a:endParaRPr lang="en" sz="3600" b="1" dirty="0">
              <a:latin typeface="+mn-lt"/>
            </a:endParaRPr>
          </a:p>
        </p:txBody>
      </p:sp>
      <p:sp>
        <p:nvSpPr>
          <p:cNvPr id="5" name="Shape 103"/>
          <p:cNvSpPr txBox="1">
            <a:spLocks/>
          </p:cNvSpPr>
          <p:nvPr/>
        </p:nvSpPr>
        <p:spPr>
          <a:xfrm>
            <a:off x="273220" y="1578733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Catch People’s Attention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Large Colorful Images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Enhances your Brand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Include a shortened Link </a:t>
            </a:r>
          </a:p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ALL Photos need a Caption</a:t>
            </a:r>
            <a:endParaRPr 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0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PHOTOS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10" y="1445056"/>
            <a:ext cx="7886700" cy="2918222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b="1" dirty="0">
                <a:solidFill>
                  <a:schemeClr val="dk1"/>
                </a:solidFill>
              </a:rPr>
              <a:t>PICTURES</a:t>
            </a:r>
            <a:r>
              <a:rPr lang="en" sz="2400" dirty="0">
                <a:solidFill>
                  <a:schemeClr val="dk1"/>
                </a:solidFill>
              </a:rPr>
              <a:t> - need to be horizontal!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Over </a:t>
            </a:r>
            <a:r>
              <a:rPr lang="en" sz="2400" dirty="0" smtClean="0">
                <a:solidFill>
                  <a:schemeClr val="dk1"/>
                </a:solidFill>
              </a:rPr>
              <a:t>time</a:t>
            </a:r>
            <a:r>
              <a:rPr lang="en-US" sz="2400" dirty="0" smtClean="0">
                <a:solidFill>
                  <a:schemeClr val="dk1"/>
                </a:solidFill>
              </a:rPr>
              <a:t>,</a:t>
            </a:r>
            <a:r>
              <a:rPr lang="en" sz="2400" dirty="0" smtClean="0">
                <a:solidFill>
                  <a:schemeClr val="dk1"/>
                </a:solidFill>
              </a:rPr>
              <a:t> </a:t>
            </a:r>
            <a:r>
              <a:rPr lang="en" sz="2400" dirty="0">
                <a:solidFill>
                  <a:schemeClr val="dk1"/>
                </a:solidFill>
              </a:rPr>
              <a:t>share images to create brand awareness</a:t>
            </a:r>
          </a:p>
          <a:p>
            <a:pPr marL="1371600" lvl="2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Images reflect YOU, your family, a visual thing that is either good or bad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FB looks at image left to right</a:t>
            </a:r>
          </a:p>
          <a:p>
            <a:pPr marL="1371600" lvl="2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Vertical pics do not get the reach of horizontal pics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Can use up to three images in a post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Use collages cautiously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697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5"/>
          <p:cNvSpPr txBox="1">
            <a:spLocks noGrp="1"/>
          </p:cNvSpPr>
          <p:nvPr>
            <p:ph type="title"/>
          </p:nvPr>
        </p:nvSpPr>
        <p:spPr>
          <a:xfrm>
            <a:off x="311700" y="64888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+mn-lt"/>
              </a:rPr>
              <a:t>Hashtags</a:t>
            </a:r>
          </a:p>
        </p:txBody>
      </p:sp>
      <p:sp>
        <p:nvSpPr>
          <p:cNvPr id="5" name="Shape 117"/>
          <p:cNvSpPr txBox="1">
            <a:spLocks/>
          </p:cNvSpPr>
          <p:nvPr/>
        </p:nvSpPr>
        <p:spPr>
          <a:xfrm>
            <a:off x="311700" y="1356333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mtClean="0">
                <a:solidFill>
                  <a:schemeClr val="dk1"/>
                </a:solidFill>
              </a:rPr>
              <a:t>Helps build brand - and builds brand quickly</a:t>
            </a: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mtClean="0">
                <a:solidFill>
                  <a:schemeClr val="dk1"/>
                </a:solidFill>
              </a:rPr>
              <a:t>Gets an experience of your business</a:t>
            </a: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mtClean="0">
                <a:solidFill>
                  <a:schemeClr val="dk1"/>
                </a:solidFill>
              </a:rPr>
              <a:t>Red and White</a:t>
            </a: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mtClean="0">
                <a:solidFill>
                  <a:schemeClr val="dk1"/>
                </a:solidFill>
              </a:rPr>
              <a:t>Helps tell your story </a:t>
            </a: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mtClean="0">
                <a:solidFill>
                  <a:schemeClr val="dk1"/>
                </a:solidFill>
              </a:rPr>
              <a:t>Easy to track your posts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/>
          </a:p>
        </p:txBody>
      </p:sp>
      <p:pic>
        <p:nvPicPr>
          <p:cNvPr id="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8898" y="1221583"/>
            <a:ext cx="2821776" cy="28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8"/>
          <p:cNvSpPr txBox="1"/>
          <p:nvPr/>
        </p:nvSpPr>
        <p:spPr>
          <a:xfrm>
            <a:off x="1155813" y="3223550"/>
            <a:ext cx="4150800" cy="7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#yourbusinessnamegifts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#yourbusinessnameideas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#yourbusinessname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63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 txBox="1">
            <a:spLocks noGrp="1"/>
          </p:cNvSpPr>
          <p:nvPr>
            <p:ph type="title"/>
          </p:nvPr>
        </p:nvSpPr>
        <p:spPr>
          <a:xfrm>
            <a:off x="311700" y="60183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>
                <a:latin typeface="+mn-lt"/>
              </a:rPr>
              <a:t>FB records every…….</a:t>
            </a:r>
          </a:p>
        </p:txBody>
      </p:sp>
      <p:sp>
        <p:nvSpPr>
          <p:cNvPr id="5" name="Shape 137"/>
          <p:cNvSpPr txBox="1">
            <a:spLocks/>
          </p:cNvSpPr>
          <p:nvPr/>
        </p:nvSpPr>
        <p:spPr>
          <a:xfrm>
            <a:off x="311700" y="1309289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2400" b="1" smtClean="0">
                <a:solidFill>
                  <a:schemeClr val="dk1"/>
                </a:solidFill>
              </a:rPr>
              <a:t>FB records </a:t>
            </a:r>
            <a:r>
              <a:rPr lang="en" sz="2400" smtClean="0">
                <a:solidFill>
                  <a:schemeClr val="dk1"/>
                </a:solidFill>
              </a:rPr>
              <a:t>every like, share, comment to maximize organic reach</a:t>
            </a:r>
          </a:p>
          <a:p>
            <a:pPr marL="914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200" smtClean="0">
                <a:solidFill>
                  <a:schemeClr val="dk1"/>
                </a:solidFill>
              </a:rPr>
              <a:t>contests</a:t>
            </a:r>
          </a:p>
          <a:p>
            <a:pPr marL="914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200" smtClean="0">
                <a:solidFill>
                  <a:schemeClr val="dk1"/>
                </a:solidFill>
              </a:rPr>
              <a:t>images</a:t>
            </a:r>
          </a:p>
          <a:p>
            <a:pPr marL="914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200" smtClean="0">
                <a:solidFill>
                  <a:schemeClr val="dk1"/>
                </a:solidFill>
              </a:rPr>
              <a:t>adding text to description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mtClean="0">
              <a:solidFill>
                <a:schemeClr val="dk1"/>
              </a:solidFill>
            </a:endParaRP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z="2400" smtClean="0">
                <a:solidFill>
                  <a:schemeClr val="dk1"/>
                </a:solidFill>
              </a:rPr>
              <a:t>4% are going back to your FB page</a:t>
            </a:r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r>
              <a:rPr lang="en" sz="2400" smtClean="0">
                <a:solidFill>
                  <a:schemeClr val="dk1"/>
                </a:solidFill>
              </a:rPr>
              <a:t>96% see content in newsfeed - need strong connection between like and comment</a:t>
            </a:r>
          </a:p>
          <a:p>
            <a:pPr marL="457200" indent="-227013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smtClean="0">
                <a:solidFill>
                  <a:schemeClr val="dk1"/>
                </a:solidFill>
              </a:rPr>
              <a:t>75% loaded by mobile devices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762100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6636"/>
            <a:ext cx="5326101" cy="8864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What’s Your “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White</a:t>
            </a:r>
            <a:r>
              <a:rPr lang="en-US" b="1" dirty="0" smtClean="0"/>
              <a:t>”?</a:t>
            </a:r>
            <a:endParaRPr lang="en-US" b="1" dirty="0"/>
          </a:p>
        </p:txBody>
      </p:sp>
      <p:sp>
        <p:nvSpPr>
          <p:cNvPr id="62" name="Shape 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</a:pPr>
            <a:r>
              <a:rPr lang="en" sz="2800" dirty="0">
                <a:solidFill>
                  <a:srgbClr val="0B050F"/>
                </a:solidFill>
              </a:rPr>
              <a:t>Brand Awareness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B050F"/>
              </a:solidFill>
            </a:endParaRP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>
                <a:solidFill>
                  <a:srgbClr val="0B050F"/>
                </a:solidFill>
              </a:rPr>
              <a:t>What do you provide?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>
                <a:solidFill>
                  <a:srgbClr val="0B050F"/>
                </a:solidFill>
              </a:rPr>
              <a:t>What do you want your customers to remember?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>
                <a:solidFill>
                  <a:srgbClr val="0B050F"/>
                </a:solidFill>
              </a:rPr>
              <a:t>What images reflect your business</a:t>
            </a:r>
            <a:r>
              <a:rPr lang="en" sz="2400" dirty="0" smtClean="0">
                <a:solidFill>
                  <a:srgbClr val="0B050F"/>
                </a:solidFill>
              </a:rPr>
              <a:t>?</a:t>
            </a:r>
            <a:endParaRPr lang="en" sz="2400" dirty="0">
              <a:solidFill>
                <a:srgbClr val="0B050F"/>
              </a:solidFill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080" y="1021259"/>
            <a:ext cx="3072920" cy="195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Facebook Insights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3931" r="18598" b="3440"/>
          <a:stretch/>
        </p:blipFill>
        <p:spPr>
          <a:xfrm>
            <a:off x="8188263" y="692860"/>
            <a:ext cx="764770" cy="566708"/>
          </a:xfrm>
          <a:prstGeom prst="round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" y="2998673"/>
            <a:ext cx="8139701" cy="16900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86" y="1670847"/>
            <a:ext cx="6477944" cy="13412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63" y="1310334"/>
            <a:ext cx="7886700" cy="2918222"/>
          </a:xfrm>
        </p:spPr>
        <p:txBody>
          <a:bodyPr/>
          <a:lstStyle/>
          <a:p>
            <a:r>
              <a:rPr lang="en-US" b="1" dirty="0"/>
              <a:t>Get data on:</a:t>
            </a:r>
          </a:p>
          <a:p>
            <a:pPr lvl="1"/>
            <a:r>
              <a:rPr lang="en-US" dirty="0"/>
              <a:t>Likes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Visits</a:t>
            </a:r>
          </a:p>
          <a:p>
            <a:pPr lvl="1"/>
            <a:r>
              <a:rPr lang="en-US" dirty="0"/>
              <a:t>Posts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86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0" y="512795"/>
            <a:ext cx="7886700" cy="99417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Facebook Insights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3931" r="18598" b="3440"/>
          <a:stretch/>
        </p:blipFill>
        <p:spPr>
          <a:xfrm>
            <a:off x="8134159" y="769842"/>
            <a:ext cx="629354" cy="466362"/>
          </a:xfrm>
          <a:prstGeom prst="round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102"/>
            <a:ext cx="8859486" cy="297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13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2" y="532041"/>
            <a:ext cx="7886700" cy="99417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Facebook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94" y="838005"/>
            <a:ext cx="2133600" cy="37147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Promote page</a:t>
            </a:r>
          </a:p>
          <a:p>
            <a:r>
              <a:rPr lang="en-US" dirty="0"/>
              <a:t>Promote specific </a:t>
            </a:r>
            <a:r>
              <a:rPr lang="en-US" dirty="0" smtClean="0"/>
              <a:t>posts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62" y="1085851"/>
            <a:ext cx="5950222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3931" r="18598" b="3440"/>
          <a:stretch/>
        </p:blipFill>
        <p:spPr>
          <a:xfrm>
            <a:off x="8153400" y="400051"/>
            <a:ext cx="764770" cy="5667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08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40" y="378073"/>
            <a:ext cx="7886700" cy="99417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Facebook Engagement Factor (FEF)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07" y="1098627"/>
            <a:ext cx="7886700" cy="29182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FEF </a:t>
            </a:r>
            <a:r>
              <a:rPr lang="en-US" sz="1800" dirty="0"/>
              <a:t>= divide no. people engaged by total page likes, multiply times 100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FEF = 275/509 = 54.0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Above 10 shows good engagement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" y="2208428"/>
            <a:ext cx="7609117" cy="222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3931" r="18598" b="3440"/>
          <a:stretch/>
        </p:blipFill>
        <p:spPr>
          <a:xfrm>
            <a:off x="8153400" y="400051"/>
            <a:ext cx="764770" cy="5667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8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5"/>
          <p:cNvSpPr txBox="1">
            <a:spLocks noGrp="1"/>
          </p:cNvSpPr>
          <p:nvPr>
            <p:ph type="title"/>
          </p:nvPr>
        </p:nvSpPr>
        <p:spPr>
          <a:xfrm>
            <a:off x="296023" y="60183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b="1" dirty="0">
                <a:latin typeface="+mn-lt"/>
              </a:rPr>
              <a:t>Facebook Marketing Resources</a:t>
            </a:r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296023" y="1246563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/>
            <a:r>
              <a:rPr lang="en-US" sz="1800" b="1" dirty="0" smtClean="0"/>
              <a:t>MSU Bricks to Clicks – </a:t>
            </a:r>
            <a:r>
              <a:rPr lang="en-US" sz="1800" dirty="0" smtClean="0"/>
              <a:t>http://</a:t>
            </a:r>
            <a:r>
              <a:rPr lang="en-US" sz="1800" dirty="0" err="1" smtClean="0"/>
              <a:t>msbrickstoclicks.com</a:t>
            </a:r>
            <a:r>
              <a:rPr lang="en-US" sz="1800" dirty="0" smtClean="0"/>
              <a:t>/</a:t>
            </a:r>
          </a:p>
          <a:p>
            <a:pPr marL="457200" indent="-228600">
              <a:spcBef>
                <a:spcPts val="0"/>
              </a:spcBef>
            </a:pPr>
            <a:r>
              <a:rPr lang="en" sz="1800" b="1" dirty="0" smtClean="0"/>
              <a:t>MSU eBiz Social Media Marketing: Facebook </a:t>
            </a:r>
            <a:r>
              <a:rPr lang="en" sz="1800" u="sng" dirty="0" smtClean="0">
                <a:solidFill>
                  <a:schemeClr val="hlink"/>
                </a:solidFill>
                <a:hlinkClick r:id="rId2"/>
              </a:rPr>
              <a:t>http://srdc.msstate.edu/ecommerce/ebiz/files/msu_ebiz_facebook.pdf</a:t>
            </a:r>
          </a:p>
          <a:p>
            <a:pPr marL="457200" indent="-228600">
              <a:spcBef>
                <a:spcPts val="0"/>
              </a:spcBef>
            </a:pPr>
            <a:r>
              <a:rPr lang="en" sz="1800" b="1" dirty="0" smtClean="0"/>
              <a:t>“Maximizing the Economic Value from Facebook Marketing in the Agrifood System: Boosting Consumer Engagement Through Contests”</a:t>
            </a:r>
            <a:r>
              <a:rPr lang="en" sz="1800" dirty="0" smtClean="0"/>
              <a:t>, Journal of Extension </a:t>
            </a:r>
            <a:r>
              <a:rPr lang="en" sz="1800" u="sng" dirty="0" smtClean="0">
                <a:solidFill>
                  <a:schemeClr val="hlink"/>
                </a:solidFill>
                <a:hlinkClick r:id="rId3"/>
              </a:rPr>
              <a:t>http://www.msbrickstoclicks.com/files/Forthcoming_Maximizing%20the%20Economic%20Value%20from%20Facebook%20Marketing%20in%20the%20AgriFood%20System.pdf</a:t>
            </a:r>
            <a:r>
              <a:rPr lang="en" sz="1800" dirty="0" smtClean="0"/>
              <a:t> 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</a:pPr>
            <a:r>
              <a:rPr lang="en" sz="1800" dirty="0" smtClean="0"/>
              <a:t>“</a:t>
            </a:r>
            <a:r>
              <a:rPr lang="en" sz="1800" b="1" dirty="0" smtClean="0"/>
              <a:t>The Economic Value of Social Media Advertising on Mississippi Agribusiness: The Case of MG Farms, Inc.”</a:t>
            </a:r>
            <a:r>
              <a:rPr lang="en" sz="1800" dirty="0" smtClean="0"/>
              <a:t>, Mississippi State University Extension.</a:t>
            </a:r>
          </a:p>
          <a:p>
            <a:pPr indent="2301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800" u="sng" dirty="0" smtClean="0">
                <a:solidFill>
                  <a:schemeClr val="hlink"/>
                </a:solidFill>
                <a:hlinkClick r:id="rId4"/>
              </a:rPr>
              <a:t>http://www.msbrickstoclicks.com/files/2912_Econ%20Value%20MG%20Farms.pdf</a:t>
            </a:r>
            <a:r>
              <a:rPr lang="en" sz="1800" dirty="0" smtClean="0"/>
              <a:t> 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725107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/>
          <p:cNvSpPr txBox="1">
            <a:spLocks noGrp="1"/>
          </p:cNvSpPr>
          <p:nvPr>
            <p:ph type="title"/>
          </p:nvPr>
        </p:nvSpPr>
        <p:spPr>
          <a:xfrm>
            <a:off x="311700" y="80569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latin typeface="+mn-lt"/>
              </a:rPr>
              <a:t>Free Stock Websites with Images</a:t>
            </a:r>
            <a:r>
              <a:rPr lang="en" sz="1800" b="1" dirty="0">
                <a:solidFill>
                  <a:schemeClr val="dk2"/>
                </a:solidFill>
                <a:latin typeface="+mn-lt"/>
              </a:rPr>
              <a:t/>
            </a:r>
            <a:br>
              <a:rPr lang="en" sz="1800" b="1" dirty="0">
                <a:solidFill>
                  <a:schemeClr val="dk2"/>
                </a:solidFill>
                <a:latin typeface="+mn-lt"/>
              </a:rPr>
            </a:br>
            <a:r>
              <a:rPr lang="en" sz="1800" dirty="0">
                <a:solidFill>
                  <a:schemeClr val="dk2"/>
                </a:solidFill>
              </a:rPr>
              <a:t/>
            </a:r>
            <a:br>
              <a:rPr lang="en" sz="1800" dirty="0">
                <a:solidFill>
                  <a:schemeClr val="dk2"/>
                </a:solidFill>
              </a:rPr>
            </a:br>
            <a:endParaRPr lang="en" sz="1800" dirty="0">
              <a:solidFill>
                <a:schemeClr val="dk2"/>
              </a:solidFill>
            </a:endParaRPr>
          </a:p>
        </p:txBody>
      </p:sp>
      <p:sp>
        <p:nvSpPr>
          <p:cNvPr id="5" name="Shape 162"/>
          <p:cNvSpPr txBox="1">
            <a:spLocks/>
          </p:cNvSpPr>
          <p:nvPr/>
        </p:nvSpPr>
        <p:spPr>
          <a:xfrm>
            <a:off x="311700" y="1513147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2"/>
              </a:rPr>
              <a:t>https://stocksnap.io/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3"/>
              </a:rPr>
              <a:t>https://unsplash.com/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4"/>
              </a:rPr>
              <a:t>http://www.splitshire.com/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5"/>
              </a:rPr>
              <a:t>http://snapwiresnaps.tumblr.com/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6"/>
              </a:rPr>
              <a:t>https://www.canva.com/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sz="2400" u="sng" smtClean="0">
                <a:solidFill>
                  <a:schemeClr val="hlink"/>
                </a:solidFill>
                <a:hlinkClick r:id="rId7"/>
              </a:rPr>
              <a:t>http://www.dreamstime.com/</a:t>
            </a:r>
            <a:r>
              <a:rPr lang="en" sz="2400" smtClean="0"/>
              <a:t> 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520815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latin typeface="+mn-lt"/>
              </a:rPr>
              <a:t>Optimizing</a:t>
            </a:r>
            <a:r>
              <a:rPr lang="en" b="1" dirty="0" smtClean="0">
                <a:latin typeface="+mn-lt"/>
              </a:rPr>
              <a:t> Your </a:t>
            </a:r>
            <a:r>
              <a:rPr lang="en-US" b="1" dirty="0" smtClean="0">
                <a:latin typeface="+mn-lt"/>
              </a:rPr>
              <a:t>Business Facebook Page</a:t>
            </a:r>
            <a:endParaRPr b="1" dirty="0">
              <a:latin typeface="+mn-lt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Connie </a:t>
            </a:r>
            <a:r>
              <a:rPr lang="en" dirty="0"/>
              <a:t>Hancock - </a:t>
            </a:r>
            <a:r>
              <a:rPr lang="en" dirty="0" smtClean="0">
                <a:hlinkClick r:id="rId3"/>
              </a:rPr>
              <a:t>chancock1@unl.edu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smtClean="0"/>
              <a:t>Jenny Nixon – </a:t>
            </a:r>
            <a:r>
              <a:rPr lang="en" smtClean="0">
                <a:hlinkClick r:id="rId4"/>
              </a:rPr>
              <a:t>jnixon@unl.edu</a:t>
            </a:r>
            <a:r>
              <a:rPr lang="en" smtClean="0"/>
              <a:t> </a:t>
            </a:r>
            <a:r>
              <a:rPr lang="en" smtClean="0"/>
              <a:t>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Digital Marketing Strategy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Target Audience - 1.4 billion active users</a:t>
            </a:r>
          </a:p>
          <a:p>
            <a:pPr lvl="1"/>
            <a:r>
              <a:rPr lang="en-US" sz="2800" dirty="0" smtClean="0"/>
              <a:t>Need an engaging and accessible page</a:t>
            </a:r>
          </a:p>
          <a:p>
            <a:pPr lvl="1"/>
            <a:r>
              <a:rPr lang="en-US" sz="2800" dirty="0" smtClean="0"/>
              <a:t>Need to have FB page set up properly and optimized</a:t>
            </a:r>
          </a:p>
          <a:p>
            <a:pPr lvl="1"/>
            <a:r>
              <a:rPr lang="en-US" sz="2800" dirty="0" smtClean="0"/>
              <a:t>Audience has short attention span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2820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41" y="1094561"/>
            <a:ext cx="845026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/>
              <a:t>First </a:t>
            </a:r>
            <a:r>
              <a:rPr lang="en-US" sz="4500" b="1" dirty="0" smtClean="0"/>
              <a:t>Impressions</a:t>
            </a:r>
            <a:endParaRPr lang="en-US" sz="4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93405" y="1963095"/>
            <a:ext cx="503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Profile Photo and Cover Photo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022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Profile Pic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318"/>
            <a:ext cx="7886700" cy="2918222"/>
          </a:xfrm>
        </p:spPr>
        <p:txBody>
          <a:bodyPr>
            <a:normAutofit/>
          </a:bodyPr>
          <a:lstStyle/>
          <a:p>
            <a:pPr marL="571500" indent="-228600"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Dimensions</a:t>
            </a:r>
          </a:p>
          <a:p>
            <a:pPr marL="914400" lvl="1" indent="-228600">
              <a:spcBef>
                <a:spcPts val="0"/>
              </a:spcBef>
              <a:buClr>
                <a:schemeClr val="dk1"/>
              </a:buClr>
            </a:pPr>
            <a:r>
              <a:rPr lang="en" sz="1600" dirty="0" smtClean="0">
                <a:solidFill>
                  <a:schemeClr val="dk1"/>
                </a:solidFill>
              </a:rPr>
              <a:t>1</a:t>
            </a:r>
            <a:r>
              <a:rPr lang="en-US" sz="1600" dirty="0" smtClean="0">
                <a:solidFill>
                  <a:schemeClr val="dk1"/>
                </a:solidFill>
              </a:rPr>
              <a:t>7</a:t>
            </a:r>
            <a:r>
              <a:rPr lang="en" sz="1600" dirty="0" smtClean="0">
                <a:solidFill>
                  <a:schemeClr val="dk1"/>
                </a:solidFill>
              </a:rPr>
              <a:t>0 </a:t>
            </a:r>
            <a:r>
              <a:rPr lang="en" sz="1600" dirty="0">
                <a:solidFill>
                  <a:schemeClr val="dk1"/>
                </a:solidFill>
              </a:rPr>
              <a:t>x </a:t>
            </a:r>
            <a:r>
              <a:rPr lang="en" sz="1600" dirty="0" smtClean="0">
                <a:solidFill>
                  <a:schemeClr val="dk1"/>
                </a:solidFill>
              </a:rPr>
              <a:t>1</a:t>
            </a:r>
            <a:r>
              <a:rPr lang="en-US" sz="1600" dirty="0" smtClean="0">
                <a:solidFill>
                  <a:schemeClr val="dk1"/>
                </a:solidFill>
              </a:rPr>
              <a:t>7</a:t>
            </a:r>
            <a:r>
              <a:rPr lang="en" sz="1600" dirty="0" smtClean="0">
                <a:solidFill>
                  <a:schemeClr val="dk1"/>
                </a:solidFill>
              </a:rPr>
              <a:t>0</a:t>
            </a:r>
            <a:r>
              <a:rPr lang="en-US" sz="1600" dirty="0" smtClean="0">
                <a:solidFill>
                  <a:schemeClr val="dk1"/>
                </a:solidFill>
              </a:rPr>
              <a:t> pixels for computers</a:t>
            </a:r>
          </a:p>
          <a:p>
            <a:pPr marL="9144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1600" dirty="0" smtClean="0">
                <a:solidFill>
                  <a:schemeClr val="dk1"/>
                </a:solidFill>
              </a:rPr>
              <a:t>128 x 128 pixels on smartphones</a:t>
            </a:r>
          </a:p>
          <a:p>
            <a:pPr marL="9144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1600" dirty="0" smtClean="0">
                <a:solidFill>
                  <a:schemeClr val="dk1"/>
                </a:solidFill>
              </a:rPr>
              <a:t>36 x 36 pixels on most feature phones</a:t>
            </a:r>
          </a:p>
          <a:p>
            <a:pPr marL="914400" lvl="1" indent="-228600">
              <a:spcBef>
                <a:spcPts val="0"/>
              </a:spcBef>
              <a:buClr>
                <a:schemeClr val="dk1"/>
              </a:buClr>
            </a:pPr>
            <a:r>
              <a:rPr lang="en-US" sz="1600" dirty="0" smtClean="0">
                <a:solidFill>
                  <a:schemeClr val="dk1"/>
                </a:solidFill>
              </a:rPr>
              <a:t>Will be cropped to fit a square</a:t>
            </a:r>
          </a:p>
          <a:p>
            <a:pPr marL="571500" indent="-228600">
              <a:spcBef>
                <a:spcPts val="0"/>
              </a:spcBef>
              <a:buClr>
                <a:schemeClr val="dk1"/>
              </a:buClr>
            </a:pPr>
            <a:endParaRPr lang="en-US" sz="1900" dirty="0" smtClean="0">
              <a:solidFill>
                <a:schemeClr val="dk1"/>
              </a:solidFill>
            </a:endParaRPr>
          </a:p>
          <a:p>
            <a:pPr marL="571500" indent="-228600"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Need </a:t>
            </a:r>
            <a:r>
              <a:rPr lang="en" sz="1900" dirty="0" smtClean="0">
                <a:solidFill>
                  <a:schemeClr val="dk1"/>
                </a:solidFill>
              </a:rPr>
              <a:t>description </a:t>
            </a:r>
            <a:r>
              <a:rPr lang="mr-IN" sz="1900" dirty="0" smtClean="0">
                <a:solidFill>
                  <a:schemeClr val="dk1"/>
                </a:solidFill>
              </a:rPr>
              <a:t>–</a:t>
            </a:r>
            <a:r>
              <a:rPr lang="en" sz="1900" dirty="0" smtClean="0">
                <a:solidFill>
                  <a:schemeClr val="dk1"/>
                </a:solidFill>
              </a:rPr>
              <a:t> </a:t>
            </a:r>
            <a:endParaRPr lang="en-US" sz="1900" dirty="0" smtClean="0">
              <a:solidFill>
                <a:schemeClr val="dk1"/>
              </a:solidFill>
            </a:endParaRPr>
          </a:p>
          <a:p>
            <a:pPr marL="571500" indent="-228600">
              <a:spcBef>
                <a:spcPts val="0"/>
              </a:spcBef>
              <a:buClr>
                <a:schemeClr val="dk1"/>
              </a:buClr>
            </a:pPr>
            <a:r>
              <a:rPr lang="en-US" sz="1900" dirty="0">
                <a:solidFill>
                  <a:schemeClr val="dk1"/>
                </a:solidFill>
              </a:rPr>
              <a:t>N</a:t>
            </a:r>
            <a:r>
              <a:rPr lang="en" sz="1900" dirty="0" smtClean="0">
                <a:solidFill>
                  <a:schemeClr val="dk1"/>
                </a:solidFill>
              </a:rPr>
              <a:t>ormally </a:t>
            </a:r>
            <a:r>
              <a:rPr lang="en" sz="1900" dirty="0">
                <a:solidFill>
                  <a:schemeClr val="dk1"/>
                </a:solidFill>
              </a:rPr>
              <a:t>logo - hardly ever changes</a:t>
            </a:r>
            <a:endParaRPr lang="en-US" dirty="0"/>
          </a:p>
          <a:p>
            <a:pPr marL="457200" indent="-228600">
              <a:spcBef>
                <a:spcPts val="0"/>
              </a:spcBef>
              <a:buClr>
                <a:schemeClr val="dk1"/>
              </a:buClr>
            </a:pPr>
            <a:endParaRPr lang="en-US" sz="1800" b="1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591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Cover Pic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1" y="1425810"/>
            <a:ext cx="7886700" cy="2918222"/>
          </a:xfrm>
        </p:spPr>
        <p:txBody>
          <a:bodyPr>
            <a:normAutofit lnSpcReduction="10000"/>
          </a:bodyPr>
          <a:lstStyle/>
          <a:p>
            <a:pPr marL="571500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1900" dirty="0" smtClean="0">
                <a:solidFill>
                  <a:schemeClr val="dk1"/>
                </a:solidFill>
              </a:rPr>
              <a:t>Can </a:t>
            </a:r>
            <a:r>
              <a:rPr lang="en" sz="1900" dirty="0">
                <a:solidFill>
                  <a:schemeClr val="dk1"/>
                </a:solidFill>
              </a:rPr>
              <a:t>use image or stock photo </a:t>
            </a:r>
            <a:endParaRPr lang="en-US" sz="1900" dirty="0" smtClean="0">
              <a:solidFill>
                <a:schemeClr val="dk1"/>
              </a:solidFill>
            </a:endParaRPr>
          </a:p>
          <a:p>
            <a:pPr marL="571500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Dimensions</a:t>
            </a:r>
            <a:endParaRPr lang="en" sz="1900" dirty="0">
              <a:solidFill>
                <a:schemeClr val="dk1"/>
              </a:solidFill>
            </a:endParaRP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820 pixels wide by 312 </a:t>
            </a:r>
            <a:r>
              <a:rPr lang="en" sz="1900" dirty="0" smtClean="0">
                <a:solidFill>
                  <a:schemeClr val="dk1"/>
                </a:solidFill>
              </a:rPr>
              <a:t>pixels</a:t>
            </a:r>
            <a:r>
              <a:rPr lang="en-US" sz="1900" dirty="0" smtClean="0">
                <a:solidFill>
                  <a:schemeClr val="dk1"/>
                </a:solidFill>
              </a:rPr>
              <a:t>tall on computers</a:t>
            </a: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640 pixels wide by 360 pixels tall on smartphones</a:t>
            </a: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Doesn’t display on feature phones</a:t>
            </a: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smtClean="0">
                <a:solidFill>
                  <a:schemeClr val="dk1"/>
                </a:solidFill>
              </a:rPr>
              <a:t>Must be at least 399 pixels wide and 150 pixels tall</a:t>
            </a: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900" dirty="0" err="1" smtClean="0">
                <a:solidFill>
                  <a:schemeClr val="dk1"/>
                </a:solidFill>
              </a:rPr>
              <a:t>sRGB</a:t>
            </a:r>
            <a:r>
              <a:rPr lang="en-US" sz="1900" dirty="0" smtClean="0">
                <a:solidFill>
                  <a:schemeClr val="dk1"/>
                </a:solidFill>
              </a:rPr>
              <a:t> </a:t>
            </a:r>
            <a:r>
              <a:rPr lang="en" sz="1900" dirty="0" smtClean="0">
                <a:solidFill>
                  <a:schemeClr val="dk1"/>
                </a:solidFill>
              </a:rPr>
              <a:t>JPG </a:t>
            </a:r>
            <a:r>
              <a:rPr lang="en" sz="1900" dirty="0">
                <a:solidFill>
                  <a:schemeClr val="dk1"/>
                </a:solidFill>
              </a:rPr>
              <a:t>photo </a:t>
            </a:r>
            <a:r>
              <a:rPr lang="en-US" sz="1900" dirty="0" smtClean="0">
                <a:solidFill>
                  <a:schemeClr val="dk1"/>
                </a:solidFill>
              </a:rPr>
              <a:t>that’s 851 pixels wide, 315 pixels tall and </a:t>
            </a:r>
            <a:r>
              <a:rPr lang="en" sz="1900" dirty="0" smtClean="0">
                <a:solidFill>
                  <a:schemeClr val="dk1"/>
                </a:solidFill>
              </a:rPr>
              <a:t>less </a:t>
            </a:r>
            <a:r>
              <a:rPr lang="en" sz="1900" dirty="0">
                <a:solidFill>
                  <a:schemeClr val="dk1"/>
                </a:solidFill>
              </a:rPr>
              <a:t>than 100 KB </a:t>
            </a:r>
            <a:endParaRPr lang="en-US" sz="1900" dirty="0" smtClean="0">
              <a:solidFill>
                <a:schemeClr val="dk1"/>
              </a:solidFill>
            </a:endParaRPr>
          </a:p>
          <a:p>
            <a:pPr marL="1028700" lvl="1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1900" dirty="0" smtClean="0">
                <a:solidFill>
                  <a:schemeClr val="dk1"/>
                </a:solidFill>
              </a:rPr>
              <a:t>Images </a:t>
            </a:r>
            <a:r>
              <a:rPr lang="en" sz="1900" dirty="0">
                <a:solidFill>
                  <a:schemeClr val="dk1"/>
                </a:solidFill>
              </a:rPr>
              <a:t>with a logo or text may be best as a PNG file</a:t>
            </a:r>
          </a:p>
          <a:p>
            <a:pPr marL="571500" indent="-2286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1900" dirty="0">
                <a:solidFill>
                  <a:schemeClr val="dk1"/>
                </a:solidFill>
              </a:rPr>
              <a:t>Description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"/>
          <p:cNvSpPr txBox="1">
            <a:spLocks noGrp="1"/>
          </p:cNvSpPr>
          <p:nvPr>
            <p:ph type="title"/>
          </p:nvPr>
        </p:nvSpPr>
        <p:spPr>
          <a:xfrm>
            <a:off x="297875" y="633202"/>
            <a:ext cx="8361970" cy="4801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latin typeface="+mn-lt"/>
              </a:rPr>
              <a:t>Every time you share images </a:t>
            </a:r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311700" y="1277926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0"/>
              </a:spcBef>
            </a:pPr>
            <a:r>
              <a:rPr lang="en" sz="2400" dirty="0" smtClean="0"/>
              <a:t>You create an ‘experience’ for your fans</a:t>
            </a:r>
          </a:p>
          <a:p>
            <a:pPr marL="457200" indent="-228600">
              <a:spcBef>
                <a:spcPts val="0"/>
              </a:spcBef>
            </a:pPr>
            <a:r>
              <a:rPr lang="en" sz="2400" dirty="0" smtClean="0"/>
              <a:t>You create brand awareness of your products/services/people</a:t>
            </a:r>
          </a:p>
          <a:p>
            <a:pPr marL="457200" indent="-228600">
              <a:spcBef>
                <a:spcPts val="0"/>
              </a:spcBef>
            </a:pPr>
            <a:r>
              <a:rPr lang="en" sz="2400" dirty="0" smtClean="0"/>
              <a:t>They reflect YOU</a:t>
            </a:r>
          </a:p>
          <a:p>
            <a:pPr marL="457200" indent="-228600">
              <a:spcBef>
                <a:spcPts val="0"/>
              </a:spcBef>
            </a:pPr>
            <a:r>
              <a:rPr lang="en" sz="2400" dirty="0" smtClean="0"/>
              <a:t>They reflect YOUR FAMILY</a:t>
            </a:r>
          </a:p>
          <a:p>
            <a:pPr marL="457200" indent="-228600">
              <a:spcBef>
                <a:spcPts val="0"/>
              </a:spcBef>
            </a:pPr>
            <a:r>
              <a:rPr lang="en" sz="2400" dirty="0" smtClean="0"/>
              <a:t>They reflect a ‘visual’ thing that is either good or bad</a:t>
            </a:r>
          </a:p>
          <a:p>
            <a:pPr marL="457200" indent="-228600">
              <a:spcBef>
                <a:spcPts val="0"/>
              </a:spcBef>
            </a:pPr>
            <a:endParaRPr lang="en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/>
          </a:p>
        </p:txBody>
      </p:sp>
      <p:pic>
        <p:nvPicPr>
          <p:cNvPr id="6" name="Shape 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3397" y="3171649"/>
            <a:ext cx="3267457" cy="159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3839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Vanity URL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www.facebook.com</a:t>
            </a:r>
            <a:r>
              <a:rPr lang="en-US" sz="3200" dirty="0" smtClean="0"/>
              <a:t>/</a:t>
            </a:r>
            <a:r>
              <a:rPr lang="en-US" sz="3200" dirty="0" err="1" smtClean="0"/>
              <a:t>YourBusinessName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175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970" y="936477"/>
            <a:ext cx="7907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Go to </a:t>
            </a:r>
            <a:r>
              <a:rPr lang="en-US" sz="2000" dirty="0" err="1"/>
              <a:t>www.facebook.com</a:t>
            </a:r>
            <a:r>
              <a:rPr lang="en-US" sz="2000" dirty="0"/>
              <a:t>/username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Select “Select a Username” for your page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This brings up a drop down menu, select the page you want to create the username for.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If your page has the needed 25 fans it will bring up a box 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Enter your desired username and click on “check </a:t>
            </a:r>
            <a:r>
              <a:rPr lang="en-US" sz="2000" dirty="0" smtClean="0"/>
              <a:t>availability</a:t>
            </a:r>
            <a:r>
              <a:rPr lang="en-US" sz="2000" dirty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If it’s available, you will be shown some </a:t>
            </a:r>
            <a:r>
              <a:rPr lang="en-US" sz="2000" dirty="0" smtClean="0"/>
              <a:t>final </a:t>
            </a:r>
            <a:r>
              <a:rPr lang="en-US" sz="2000" dirty="0"/>
              <a:t>terms – if you are happy with your choice click “confirm” or select “cancel” to try another 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568" y="4011544"/>
            <a:ext cx="8100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www.facebook.com</a:t>
            </a:r>
            <a:r>
              <a:rPr lang="en-US" dirty="0">
                <a:hlinkClick r:id="rId2"/>
              </a:rPr>
              <a:t>/notes/equine-calculator/how-to-claim-your-vanity-</a:t>
            </a:r>
            <a:r>
              <a:rPr lang="en-US" dirty="0" err="1">
                <a:hlinkClick r:id="rId2"/>
              </a:rPr>
              <a:t>url</a:t>
            </a:r>
            <a:r>
              <a:rPr lang="en-US" dirty="0">
                <a:hlinkClick r:id="rId2"/>
              </a:rPr>
              <a:t>-for-your-</a:t>
            </a:r>
            <a:r>
              <a:rPr lang="en-US" dirty="0" err="1">
                <a:hlinkClick r:id="rId2"/>
              </a:rPr>
              <a:t>facebook</a:t>
            </a:r>
            <a:r>
              <a:rPr lang="en-US" dirty="0">
                <a:hlinkClick r:id="rId2"/>
              </a:rPr>
              <a:t>-page/474147772600069/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27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864</Words>
  <Application>Microsoft Office PowerPoint</Application>
  <PresentationFormat>On-screen Show (16:9)</PresentationFormat>
  <Paragraphs>168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Office Theme</vt:lpstr>
      <vt:lpstr>Custom Design</vt:lpstr>
      <vt:lpstr>Optimizing Your Business Facebook Page</vt:lpstr>
      <vt:lpstr>What’s Your “Red and White”?</vt:lpstr>
      <vt:lpstr>Digital Marketing Strategy</vt:lpstr>
      <vt:lpstr>PowerPoint Presentation</vt:lpstr>
      <vt:lpstr>Profile Pic</vt:lpstr>
      <vt:lpstr>Cover Pic</vt:lpstr>
      <vt:lpstr>Every time you share images </vt:lpstr>
      <vt:lpstr>Vanity URL</vt:lpstr>
      <vt:lpstr>PowerPoint Presentation</vt:lpstr>
      <vt:lpstr>Properly Optimizing</vt:lpstr>
      <vt:lpstr>Settings</vt:lpstr>
      <vt:lpstr>PowerPoint Presentation</vt:lpstr>
      <vt:lpstr>Posting</vt:lpstr>
      <vt:lpstr>Fill In the Blank Posts</vt:lpstr>
      <vt:lpstr>More Engaging Thoughts</vt:lpstr>
      <vt:lpstr>PHOTOS</vt:lpstr>
      <vt:lpstr>PHOTOS</vt:lpstr>
      <vt:lpstr>Hashtags</vt:lpstr>
      <vt:lpstr>FB records every…….</vt:lpstr>
      <vt:lpstr>Facebook Insights</vt:lpstr>
      <vt:lpstr>Facebook Insights</vt:lpstr>
      <vt:lpstr>Facebook Ads</vt:lpstr>
      <vt:lpstr>Facebook Engagement Factor (FEF)</vt:lpstr>
      <vt:lpstr>Facebook Marketing Resources</vt:lpstr>
      <vt:lpstr>Free Stock Websites with Images  </vt:lpstr>
      <vt:lpstr>Optimizing Your Business Facebook Page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Your Business Using Facebook</dc:title>
  <dc:subject/>
  <dc:creator>Connie Hancock</dc:creator>
  <cp:keywords/>
  <dc:description/>
  <cp:lastModifiedBy>Jenny Nixon</cp:lastModifiedBy>
  <cp:revision>32</cp:revision>
  <cp:lastPrinted>2017-05-24T19:43:08Z</cp:lastPrinted>
  <dcterms:modified xsi:type="dcterms:W3CDTF">2017-06-21T17:19:38Z</dcterms:modified>
  <cp:category/>
</cp:coreProperties>
</file>